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sldIdLst>
    <p:sldId id="265" r:id="rId5"/>
    <p:sldId id="292" r:id="rId6"/>
    <p:sldId id="327" r:id="rId7"/>
    <p:sldId id="328" r:id="rId8"/>
    <p:sldId id="334" r:id="rId9"/>
    <p:sldId id="268" r:id="rId10"/>
    <p:sldId id="276" r:id="rId11"/>
    <p:sldId id="300" r:id="rId12"/>
    <p:sldId id="298" r:id="rId13"/>
    <p:sldId id="301" r:id="rId14"/>
    <p:sldId id="291" r:id="rId15"/>
    <p:sldId id="302" r:id="rId16"/>
    <p:sldId id="277" r:id="rId17"/>
    <p:sldId id="325" r:id="rId18"/>
    <p:sldId id="303" r:id="rId19"/>
    <p:sldId id="304" r:id="rId20"/>
    <p:sldId id="305" r:id="rId21"/>
    <p:sldId id="307" r:id="rId22"/>
    <p:sldId id="308" r:id="rId23"/>
    <p:sldId id="309" r:id="rId24"/>
    <p:sldId id="332" r:id="rId25"/>
    <p:sldId id="310" r:id="rId26"/>
    <p:sldId id="311" r:id="rId27"/>
    <p:sldId id="312" r:id="rId28"/>
    <p:sldId id="333" r:id="rId29"/>
    <p:sldId id="299" r:id="rId30"/>
    <p:sldId id="335" r:id="rId31"/>
    <p:sldId id="257" r:id="rId32"/>
    <p:sldId id="336" r:id="rId33"/>
    <p:sldId id="337" r:id="rId34"/>
    <p:sldId id="321" r:id="rId35"/>
    <p:sldId id="320" r:id="rId36"/>
    <p:sldId id="322" r:id="rId37"/>
    <p:sldId id="323" r:id="rId38"/>
    <p:sldId id="324" r:id="rId39"/>
    <p:sldId id="271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BA4"/>
    <a:srgbClr val="404040"/>
    <a:srgbClr val="5CC49F"/>
    <a:srgbClr val="7BCFB1"/>
    <a:srgbClr val="6D26C2"/>
    <a:srgbClr val="55ABDD"/>
    <a:srgbClr val="88CB93"/>
    <a:srgbClr val="80BA9E"/>
    <a:srgbClr val="87D3AB"/>
    <a:srgbClr val="7CC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221" dt="2020-09-14T21:17:34.069"/>
    <p1510:client id="{1DA9C5F0-9FEF-24A1-2D9B-994D902760B7}" v="1" dt="2020-09-14T21:11:40.330"/>
    <p1510:client id="{26E28E41-B429-49DC-0790-6AE0D8F1820E}" v="299" dt="2020-09-14T17:24:51.242"/>
    <p1510:client id="{33EEB2CD-0C10-174C-180F-9D17E602CBD9}" v="73" dt="2020-09-14T03:33:47.110"/>
    <p1510:client id="{3423482C-2B86-AB90-5CDA-24C405914A87}" v="92" dt="2020-09-14T21:34:28.058"/>
    <p1510:client id="{549230B6-9951-4A0F-B984-B85C1AFE19BF}" v="530" dt="2020-09-14T15:31:33.802"/>
    <p1510:client id="{61B9C8B3-17DC-B9E3-E34E-A3092193AED3}" v="252" dt="2020-09-14T00:57:41.297"/>
    <p1510:client id="{828BE699-22CE-0AEB-9717-F3FB5F748741}" v="107" dt="2020-09-14T14:57:21.897"/>
    <p1510:client id="{8ADBCA51-7488-4A62-80CE-104567691FB0}" v="23" dt="2020-09-15T12:22:26.546"/>
    <p1510:client id="{91169959-1735-87A0-C28E-6A430A241F28}" v="63" dt="2020-09-14T14:44:17.574"/>
    <p1510:client id="{B739191F-3E26-522B-0398-F29457690F96}" v="25" dt="2020-09-14T14:34:16.305"/>
    <p1510:client id="{D8186B21-880E-4BB5-8CAD-1D3DB8AF5053}" v="11" dt="2020-09-14T12:34:34.475"/>
    <p1510:client id="{DD5F8FE0-8874-E805-1253-65B43E7502B6}" v="1" dt="2020-09-14T16:26:03.601"/>
    <p1510:client id="{E13DDD6B-0016-3D2C-A0BD-089AD77CA60E}" v="15" dt="2020-09-14T16:29:02.855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Agronegócio no PIB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437-48B0-9986-A6F5B662A762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37-48B0-9986-A6F5B662A762}"/>
              </c:ext>
            </c:extLst>
          </c:dPt>
          <c:cat>
            <c:strRef>
              <c:f>Planilha1!$A$2:$A$3</c:f>
              <c:strCache>
                <c:ptCount val="2"/>
                <c:pt idx="0">
                  <c:v>PIB Brasil</c:v>
                </c:pt>
                <c:pt idx="1">
                  <c:v>Agronegócio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7-48B0-9986-A6F5B662A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>
              <a:lumMod val="75000"/>
              <a:lumOff val="25000"/>
            </a:schemeClr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Agronegócio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F8-4A0C-9454-AECF131C94BD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2F8-4A0C-9454-AECF131C94BD}"/>
              </c:ext>
            </c:extLst>
          </c:dPt>
          <c:cat>
            <c:strRef>
              <c:f>Planilha1!$A$2:$A$3</c:f>
              <c:strCache>
                <c:ptCount val="2"/>
                <c:pt idx="0">
                  <c:v>Pecuária</c:v>
                </c:pt>
                <c:pt idx="1">
                  <c:v>Agricultura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32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F8-4A0C-9454-AECF131C94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Maiores</a:t>
            </a:r>
            <a:r>
              <a:rPr lang="en-US" baseline="0" dirty="0"/>
              <a:t> </a:t>
            </a:r>
            <a:r>
              <a:rPr lang="en-US" baseline="0" dirty="0" err="1"/>
              <a:t>produtores</a:t>
            </a:r>
            <a:r>
              <a:rPr lang="en-US" baseline="0" dirty="0"/>
              <a:t> de </a:t>
            </a:r>
            <a:r>
              <a:rPr lang="en-US" baseline="0" dirty="0" err="1"/>
              <a:t>soja</a:t>
            </a:r>
            <a:r>
              <a:rPr lang="en-US" baseline="0" dirty="0"/>
              <a:t> do </a:t>
            </a:r>
            <a:r>
              <a:rPr lang="en-US" baseline="0" dirty="0" err="1"/>
              <a:t>mundo</a:t>
            </a:r>
            <a:r>
              <a:rPr lang="en-US" baseline="0" dirty="0"/>
              <a:t> 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toneladas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ano</a:t>
            </a:r>
            <a:r>
              <a:rPr lang="en-US" baseline="0" dirty="0" smtClean="0"/>
              <a:t>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Produção (milhões de toneladas)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12-48E4-BE2D-5692A21127A9}"/>
              </c:ext>
            </c:extLst>
          </c:dPt>
          <c:cat>
            <c:strRef>
              <c:f>Planilha1!$A$2:$A$3</c:f>
              <c:strCache>
                <c:ptCount val="2"/>
                <c:pt idx="0">
                  <c:v>Brasil</c:v>
                </c:pt>
                <c:pt idx="1">
                  <c:v>EUA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120.883</c:v>
                </c:pt>
                <c:pt idx="1">
                  <c:v>96.676000000000002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12-48E4-BE2D-5692A2112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246320"/>
        <c:axId val="184248400"/>
      </c:barChart>
      <c:catAx>
        <c:axId val="18424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4248400"/>
        <c:crosses val="autoZero"/>
        <c:auto val="1"/>
        <c:lblAlgn val="ctr"/>
        <c:lblOffset val="100"/>
        <c:noMultiLvlLbl val="0"/>
      </c:catAx>
      <c:valAx>
        <c:axId val="18424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8424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FC99-7F89-4666-8C5A-4C32CAFAB0B9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374E-6B00-472A-AF53-C0E030B68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35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A374E-6B00-472A-AF53-C0E030B68F2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310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6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6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0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8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2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0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0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7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8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0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9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56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jpeg"/><Relationship Id="rId26" Type="http://schemas.openxmlformats.org/officeDocument/2006/relationships/image" Target="../media/image85.png"/><Relationship Id="rId3" Type="http://schemas.openxmlformats.org/officeDocument/2006/relationships/image" Target="../media/image64.png"/><Relationship Id="rId21" Type="http://schemas.microsoft.com/office/2007/relationships/hdphoto" Target="../media/hdphoto9.wdp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jpeg"/><Relationship Id="rId25" Type="http://schemas.openxmlformats.org/officeDocument/2006/relationships/image" Target="../media/image84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3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microsoft.com/office/2007/relationships/hdphoto" Target="../media/hdphoto10.wdp"/><Relationship Id="rId28" Type="http://schemas.openxmlformats.org/officeDocument/2006/relationships/image" Target="../media/image87.png"/><Relationship Id="rId10" Type="http://schemas.openxmlformats.org/officeDocument/2006/relationships/image" Target="../media/image71.png"/><Relationship Id="rId19" Type="http://schemas.openxmlformats.org/officeDocument/2006/relationships/image" Target="../media/image80.jpe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2.png"/><Relationship Id="rId27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abrasil.org.br/cna/panorama-do-agr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app.pipefy.com/pipes/30140577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rapa.br/soja/cultivos/soja1/dados-econ&#244;micos" TargetMode="Externa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aprosojabrasil.com.br/a-soja/economia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8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microsoft.com/office/2007/relationships/hdphoto" Target="../media/hdphoto2.wdp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hdphoto" Target="../media/hdphoto5.wdp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microsoft.com/office/2007/relationships/hdphoto" Target="../media/hdphoto4.wdp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microsoft.com/office/2007/relationships/hdphoto" Target="../media/hdphoto3.wdp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microsoft.com/office/2007/relationships/hdphoto" Target="../media/hdphoto5.wdp"/><Relationship Id="rId12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microsoft.com/office/2007/relationships/hdphoto" Target="../media/hdphoto3.wdp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"/>
          <a:stretch/>
        </p:blipFill>
        <p:spPr>
          <a:xfrm>
            <a:off x="2434072" y="-494311"/>
            <a:ext cx="10271923" cy="76115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4647037"/>
            <a:ext cx="12192000" cy="22109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5" t="8182" r="21921" b="49290"/>
          <a:stretch/>
        </p:blipFill>
        <p:spPr>
          <a:xfrm>
            <a:off x="5057351" y="524881"/>
            <a:ext cx="6414982" cy="291664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8049" y="524881"/>
            <a:ext cx="495023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rgbClr val="CBDA99"/>
                </a:solidFill>
                <a:latin typeface="Bahnschrift SemiBold SemiConden"/>
              </a:rPr>
              <a:t>APRESENTAÇÃO</a:t>
            </a:r>
            <a:endParaRPr lang="pt-BR" sz="440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  <a:p>
            <a:r>
              <a:rPr lang="pt-BR" sz="44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1ªSPRINT</a:t>
            </a:r>
          </a:p>
          <a:p>
            <a:r>
              <a:rPr lang="pt-BR" sz="28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Monitoramento do cultivo de soja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47191" y="3400542"/>
            <a:ext cx="33821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Integrantes:</a:t>
            </a:r>
          </a:p>
          <a:p>
            <a:r>
              <a:rPr lang="pt-BR" sz="28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</a:t>
            </a:r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Arthur Vila, 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Carlos Santana,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César Almeida,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Henrique Zigon, 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Marcelo </a:t>
            </a:r>
            <a:r>
              <a:rPr lang="pt-BR" sz="2000" err="1">
                <a:solidFill>
                  <a:srgbClr val="CBDA99"/>
                </a:solidFill>
                <a:latin typeface="Bahnschrift SemiBold SemiConden" panose="020B0502040204020203" pitchFamily="34" charset="0"/>
              </a:rPr>
              <a:t>Bonora</a:t>
            </a:r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,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Thiago Yuiti.</a:t>
            </a:r>
            <a:endParaRPr lang="pt-BR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0CD231D-6FD9-4BA4-9FFB-C02672EA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682" y="3570819"/>
            <a:ext cx="4285129" cy="209200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0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56983" y="169770"/>
            <a:ext cx="4000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Novas</a:t>
            </a:r>
          </a:p>
          <a:p>
            <a:pPr algn="ctr"/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Implementações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23152" y="2494719"/>
            <a:ext cx="3267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Novo index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Novo site de cadastro/</a:t>
            </a:r>
            <a:r>
              <a:rPr lang="pt-BR" sz="1600" err="1">
                <a:solidFill>
                  <a:schemeClr val="bg1"/>
                </a:solidFill>
                <a:latin typeface="Arial Rounded MT Bold" panose="020F0704030504030204" pitchFamily="34" charset="0"/>
              </a:rPr>
              <a:t>login</a:t>
            </a:r>
            <a:endParaRPr lang="pt-B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Novo </a:t>
            </a:r>
            <a:r>
              <a:rPr lang="pt-BR" sz="1600" err="1">
                <a:solidFill>
                  <a:schemeClr val="bg1"/>
                </a:solidFill>
                <a:latin typeface="Arial Rounded MT Bold" panose="020F0704030504030204" pitchFamily="34" charset="0"/>
              </a:rPr>
              <a:t>dashboard</a:t>
            </a:r>
            <a:endParaRPr lang="pt-B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950987" y="4451755"/>
            <a:ext cx="2340000" cy="0"/>
          </a:xfrm>
          <a:prstGeom prst="line">
            <a:avLst/>
          </a:prstGeom>
          <a:ln w="38100">
            <a:solidFill>
              <a:srgbClr val="9ADBA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23152" y="4451755"/>
            <a:ext cx="326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Maior envolvimento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Aprendizado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947" y="4392706"/>
            <a:ext cx="4662852" cy="2302101"/>
          </a:xfrm>
          <a:prstGeom prst="rect">
            <a:avLst/>
          </a:prstGeom>
        </p:spPr>
      </p:pic>
      <p:pic>
        <p:nvPicPr>
          <p:cNvPr id="2" name="Picture 4" descr="A picture containing sign, tree&#10;&#10;Description automatically generated">
            <a:extLst>
              <a:ext uri="{FF2B5EF4-FFF2-40B4-BE49-F238E27FC236}">
                <a16:creationId xmlns:a16="http://schemas.microsoft.com/office/drawing/2014/main" id="{85C601AD-1C9A-4214-A37D-3754BB022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682" y="171095"/>
            <a:ext cx="4285128" cy="209621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692" y="1334912"/>
            <a:ext cx="4252072" cy="2097037"/>
          </a:xfrm>
          <a:prstGeom prst="rect">
            <a:avLst/>
          </a:prstGeom>
        </p:spPr>
      </p:pic>
      <p:sp>
        <p:nvSpPr>
          <p:cNvPr id="12" name="Arrow: Bent 11">
            <a:extLst>
              <a:ext uri="{FF2B5EF4-FFF2-40B4-BE49-F238E27FC236}">
                <a16:creationId xmlns:a16="http://schemas.microsoft.com/office/drawing/2014/main" id="{2245694F-3223-438B-8C4E-EE72BC698A21}"/>
              </a:ext>
            </a:extLst>
          </p:cNvPr>
          <p:cNvSpPr/>
          <p:nvPr/>
        </p:nvSpPr>
        <p:spPr>
          <a:xfrm flipV="1">
            <a:off x="6387779" y="2339676"/>
            <a:ext cx="815788" cy="797859"/>
          </a:xfrm>
          <a:prstGeom prst="bentArrow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E431C4EB-6578-4213-BF13-B18B590E9715}"/>
              </a:ext>
            </a:extLst>
          </p:cNvPr>
          <p:cNvSpPr/>
          <p:nvPr/>
        </p:nvSpPr>
        <p:spPr>
          <a:xfrm flipV="1">
            <a:off x="6387779" y="5817982"/>
            <a:ext cx="815788" cy="797859"/>
          </a:xfrm>
          <a:prstGeom prst="bentArrow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6150" y="4443663"/>
            <a:ext cx="8020945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Bahnschrift SemiBold SemiConden"/>
                <a:ea typeface="+mj-ea"/>
                <a:cs typeface="+mj-cs"/>
              </a:rPr>
              <a:t>Módulo2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94425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3505200" y="1217520"/>
            <a:ext cx="518160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>
                <a:solidFill>
                  <a:srgbClr val="404040"/>
                </a:solidFill>
                <a:latin typeface="Bahnschrift SemiBold SemiConden" panose="020B0502040204020203" pitchFamily="34" charset="0"/>
              </a:rPr>
              <a:t>Monitoramento das máquinas</a:t>
            </a:r>
          </a:p>
          <a:p>
            <a:pPr algn="ctr"/>
            <a:endParaRPr lang="pt-BR" sz="2800">
              <a:solidFill>
                <a:srgbClr val="404040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pt-BR" sz="2800">
              <a:solidFill>
                <a:srgbClr val="404040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pt-BR" sz="6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POR QUÊ?</a:t>
            </a:r>
          </a:p>
        </p:txBody>
      </p:sp>
      <p:sp>
        <p:nvSpPr>
          <p:cNvPr id="3" name="Retângulo 2"/>
          <p:cNvSpPr/>
          <p:nvPr/>
        </p:nvSpPr>
        <p:spPr>
          <a:xfrm>
            <a:off x="0" y="5200650"/>
            <a:ext cx="12192000" cy="1657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12192000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043082" y="169770"/>
            <a:ext cx="4107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Contextualização</a:t>
            </a:r>
          </a:p>
        </p:txBody>
      </p:sp>
      <p:sp>
        <p:nvSpPr>
          <p:cNvPr id="6" name="Elipse 5"/>
          <p:cNvSpPr/>
          <p:nvPr/>
        </p:nvSpPr>
        <p:spPr>
          <a:xfrm>
            <a:off x="1319780" y="4372650"/>
            <a:ext cx="1656000" cy="1656000"/>
          </a:xfrm>
          <a:prstGeom prst="ellipse">
            <a:avLst/>
          </a:prstGeom>
          <a:solidFill>
            <a:srgbClr val="40404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5271223" y="4372650"/>
            <a:ext cx="1656000" cy="1656000"/>
          </a:xfrm>
          <a:prstGeom prst="ellipse">
            <a:avLst/>
          </a:prstGeom>
          <a:solidFill>
            <a:srgbClr val="40404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>
                <a:latin typeface="Bahnschrift SemiBold SemiConden"/>
              </a:rPr>
              <a:t>24/7</a:t>
            </a:r>
            <a:endParaRPr lang="pt-BR" sz="4000">
              <a:latin typeface="Bahnschrift SemiBold SemiConden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9222666" y="4372650"/>
            <a:ext cx="1656000" cy="1656000"/>
          </a:xfrm>
          <a:prstGeom prst="ellipse">
            <a:avLst/>
          </a:prstGeom>
          <a:solidFill>
            <a:srgbClr val="40404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Qualidade - Metinjo Processos Especiais e Ensaios Não Destrutiv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444" l="10000" r="90000">
                        <a14:foregroundMark x1="13333" y1="36444" x2="13333" y2="36444"/>
                        <a14:foregroundMark x1="39167" y1="5556" x2="39167" y2="5556"/>
                        <a14:foregroundMark x1="42222" y1="76222" x2="42222" y2="76222"/>
                        <a14:foregroundMark x1="63333" y1="80667" x2="63333" y2="80667"/>
                        <a14:foregroundMark x1="61944" y1="94444" x2="61944" y2="94444"/>
                        <a14:foregroundMark x1="40278" y1="50889" x2="45556" y2="52000"/>
                        <a14:backgroundMark x1="38611" y1="37778" x2="38611" y2="37778"/>
                        <a14:backgroundMark x1="51667" y1="35556" x2="51667" y2="35556"/>
                        <a14:backgroundMark x1="47778" y1="40000" x2="47778" y2="40000"/>
                        <a14:backgroundMark x1="54167" y1="41556" x2="54167" y2="41556"/>
                        <a14:backgroundMark x1="50556" y1="42889" x2="51944" y2="39111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86" y="4635619"/>
            <a:ext cx="904048" cy="113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cone da perda financeira ilustração do vetor. Ilustração de financeira -  12082298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625" b="74250" l="18250" r="81500">
                        <a14:foregroundMark x1="38125" y1="40875" x2="38125" y2="40875"/>
                        <a14:foregroundMark x1="36625" y1="52875" x2="36625" y2="52875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98" t="25455" r="17702" b="24170"/>
          <a:stretch/>
        </p:blipFill>
        <p:spPr bwMode="auto">
          <a:xfrm>
            <a:off x="9542688" y="4782571"/>
            <a:ext cx="1087212" cy="8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266380" y="6070460"/>
            <a:ext cx="17628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Bahnschrift SemiBold SemiConden"/>
              </a:rPr>
              <a:t>Qualidade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950450" y="6073495"/>
            <a:ext cx="22911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Bahnschrift SemiBold SemiConden"/>
              </a:rPr>
              <a:t>Disponibilidade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940744" y="6070460"/>
            <a:ext cx="22911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Bahnschrift SemiBold SemiConden"/>
              </a:rPr>
              <a:t>Prejuízo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1863706" y="3042055"/>
            <a:ext cx="2340000" cy="0"/>
          </a:xfrm>
          <a:prstGeom prst="line">
            <a:avLst/>
          </a:prstGeom>
          <a:ln w="38100">
            <a:solidFill>
              <a:srgbClr val="9ADBA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8052474" y="3042055"/>
            <a:ext cx="2340000" cy="0"/>
          </a:xfrm>
          <a:prstGeom prst="line">
            <a:avLst/>
          </a:prstGeom>
          <a:ln w="38100">
            <a:solidFill>
              <a:srgbClr val="9ADBA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02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Performance of for loops with JavaScript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3000" y1="25800" x2="52000" y2="19000"/>
                        <a14:foregroundMark x1="56400" y1="19000" x2="82800" y2="34800"/>
                        <a14:foregroundMark x1="79800" y1="37800" x2="83000" y2="56400"/>
                        <a14:foregroundMark x1="70400" y1="75200" x2="42200" y2="83200"/>
                        <a14:foregroundMark x1="43000" y1="82400" x2="22200" y2="66400"/>
                        <a14:foregroundMark x1="21800" y1="67000" x2="19600" y2="42200"/>
                        <a14:backgroundMark x1="15600" y1="36400" x2="15600" y2="36400"/>
                        <a14:backgroundMark x1="14000" y1="36000" x2="25600" y2="15000"/>
                        <a14:backgroundMark x1="30200" y1="15800" x2="63200" y2="8000"/>
                        <a14:backgroundMark x1="62400" y1="9200" x2="90200" y2="35800"/>
                        <a14:backgroundMark x1="89400" y1="36400" x2="93600" y2="48600"/>
                        <a14:backgroundMark x1="94400" y1="49200" x2="94400" y2="47400"/>
                        <a14:backgroundMark x1="93400" y1="58400" x2="94600" y2="53400"/>
                        <a14:backgroundMark x1="81400" y1="77800" x2="93200" y2="57600"/>
                        <a14:backgroundMark x1="63000" y1="92200" x2="86000" y2="66800"/>
                        <a14:backgroundMark x1="65800" y1="88800" x2="32400" y2="89400"/>
                        <a14:backgroundMark x1="36400" y1="88400" x2="11800" y2="69400"/>
                        <a14:backgroundMark x1="12600" y1="73200" x2="6600" y2="51600"/>
                        <a14:backgroundMark x1="5200" y1="46600" x2="12000" y2="29800"/>
                        <a14:backgroundMark x1="16400" y1="29200" x2="82600" y2="68000"/>
                        <a14:backgroundMark x1="31800" y1="41000" x2="46200" y2="66800"/>
                        <a14:backgroundMark x1="51400" y1="56400" x2="58200" y2="34000"/>
                        <a14:backgroundMark x1="35200" y1="38000" x2="55200" y2="34800"/>
                        <a14:backgroundMark x1="63000" y1="62800" x2="48200" y2="71400"/>
                        <a14:backgroundMark x1="64400" y1="46600" x2="62600" y2="40200"/>
                        <a14:backgroundMark x1="68200" y1="39400" x2="61200" y2="33200"/>
                        <a14:backgroundMark x1="42400" y1="69600" x2="25400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4865">
            <a:off x="49609" y="1592066"/>
            <a:ext cx="4014523" cy="40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794001" y="1435126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794001" y="4400862"/>
            <a:ext cx="2918174" cy="1720734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94077" y="343674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/>
              </a:rPr>
              <a:t>Metodologia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445290" y="320348"/>
            <a:ext cx="187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9ADBA4"/>
                </a:solidFill>
                <a:latin typeface="Bahnschrift SemiBold SemiConden"/>
              </a:rPr>
              <a:t>Gestão</a:t>
            </a:r>
            <a:endParaRPr lang="pt-BR" sz="36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8877270" y="2919805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Angulado 33"/>
          <p:cNvCxnSpPr>
            <a:cxnSpLocks/>
          </p:cNvCxnSpPr>
          <p:nvPr/>
        </p:nvCxnSpPr>
        <p:spPr>
          <a:xfrm rot="5400000" flipH="1" flipV="1">
            <a:off x="3672530" y="2613598"/>
            <a:ext cx="1476983" cy="765960"/>
          </a:xfrm>
          <a:prstGeom prst="bentConnector2">
            <a:avLst/>
          </a:prstGeom>
          <a:ln w="38100" cap="rnd">
            <a:solidFill>
              <a:srgbClr val="9ADBA4"/>
            </a:solidFill>
            <a:miter lim="800000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cxnSpLocks/>
          </p:cNvCxnSpPr>
          <p:nvPr/>
        </p:nvCxnSpPr>
        <p:spPr>
          <a:xfrm rot="16200000" flipH="1">
            <a:off x="3651788" y="4119016"/>
            <a:ext cx="1518466" cy="765959"/>
          </a:xfrm>
          <a:prstGeom prst="bentConnector2">
            <a:avLst/>
          </a:prstGeom>
          <a:ln w="38100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>
            <a:cxnSpLocks/>
          </p:cNvCxnSpPr>
          <p:nvPr/>
        </p:nvCxnSpPr>
        <p:spPr>
          <a:xfrm>
            <a:off x="7712175" y="2258086"/>
            <a:ext cx="1165095" cy="1484679"/>
          </a:xfrm>
          <a:prstGeom prst="bentConnector3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Angulado 41"/>
          <p:cNvCxnSpPr>
            <a:cxnSpLocks/>
          </p:cNvCxnSpPr>
          <p:nvPr/>
        </p:nvCxnSpPr>
        <p:spPr>
          <a:xfrm flipV="1">
            <a:off x="7712175" y="3742765"/>
            <a:ext cx="1165095" cy="1518464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5247632" y="1280444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Administração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5249360" y="4227171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Acompanhamento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9788733" y="2750528"/>
            <a:ext cx="1095247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/>
              </a:rPr>
              <a:t>Perfil</a:t>
            </a:r>
            <a:endParaRPr lang="pt-B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973246" y="1841794"/>
            <a:ext cx="2559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err="1">
                <a:solidFill>
                  <a:srgbClr val="404040"/>
                </a:solidFill>
                <a:latin typeface="Arial Rounded MT Bold" panose="020F0704030504030204" pitchFamily="34" charset="0"/>
              </a:rPr>
              <a:t>Pipefy</a:t>
            </a:r>
            <a:endParaRPr lang="pt-BR" sz="1600">
              <a:solidFill>
                <a:srgbClr val="40404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GitHub</a:t>
            </a:r>
          </a:p>
          <a:p>
            <a:pPr algn="ctr"/>
            <a:endParaRPr lang="pt-BR" sz="1600">
              <a:solidFill>
                <a:srgbClr val="4040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023573" y="4917120"/>
            <a:ext cx="2459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Reuniões diárias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Encontro para trabalho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946516" y="3319572"/>
            <a:ext cx="2779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Votações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Conversas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275552" y="3268468"/>
            <a:ext cx="175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latin typeface="Arial Rounded MT Bold" panose="020F0704030504030204" pitchFamily="34" charset="0"/>
              </a:rPr>
              <a:t>Rotações entre tarefas</a:t>
            </a:r>
          </a:p>
        </p:txBody>
      </p:sp>
    </p:spTree>
    <p:extLst>
      <p:ext uri="{BB962C8B-B14F-4D97-AF65-F5344CB8AC3E}">
        <p14:creationId xmlns:p14="http://schemas.microsoft.com/office/powerpoint/2010/main" val="29305455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6" grpId="0" animBg="1"/>
      <p:bldP spid="44" grpId="0" animBg="1"/>
      <p:bldP spid="50" grpId="0" animBg="1"/>
      <p:bldP spid="51" grpId="0" animBg="1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6150" y="4443663"/>
            <a:ext cx="8020945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6000"/>
              <a:t>PROCESSO DE ANALISE</a:t>
            </a:r>
            <a:endParaRPr lang="en-US" sz="6000">
              <a:solidFill>
                <a:srgbClr val="FFFFFF"/>
              </a:solidFill>
              <a:latin typeface="Bahnschrift SemiBold SemiConden"/>
              <a:ea typeface="+mj-ea"/>
              <a:cs typeface="+mj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56183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4708305" y="2639331"/>
            <a:ext cx="3454128" cy="385032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296579" y="368344"/>
            <a:ext cx="3472789" cy="2178912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D96C6FC-8EDD-4967-92AE-B6EA6FDAFCE4}"/>
              </a:ext>
            </a:extLst>
          </p:cNvPr>
          <p:cNvGrpSpPr/>
          <p:nvPr/>
        </p:nvGrpSpPr>
        <p:grpSpPr>
          <a:xfrm>
            <a:off x="8404095" y="352369"/>
            <a:ext cx="3454128" cy="2056259"/>
            <a:chOff x="4410065" y="324404"/>
            <a:chExt cx="3454128" cy="2056259"/>
          </a:xfrm>
        </p:grpSpPr>
        <p:sp>
          <p:nvSpPr>
            <p:cNvPr id="9" name="CaixaDeTexto 8"/>
            <p:cNvSpPr txBox="1"/>
            <p:nvPr/>
          </p:nvSpPr>
          <p:spPr>
            <a:xfrm>
              <a:off x="4989617" y="324404"/>
              <a:ext cx="2098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latin typeface="Bahnschrift SemiBold SemiConden" panose="020B0502040204020203" pitchFamily="34" charset="0"/>
                </a:rPr>
                <a:t>COMPORTAMENTO</a:t>
              </a:r>
            </a:p>
          </p:txBody>
        </p:sp>
        <p:sp>
          <p:nvSpPr>
            <p:cNvPr id="12" name="AutoShape 4" descr="Sérgio Reis - Home | Facebook"/>
            <p:cNvSpPr>
              <a:spLocks noChangeAspect="1" noChangeArrowheads="1"/>
            </p:cNvSpPr>
            <p:nvPr/>
          </p:nvSpPr>
          <p:spPr bwMode="auto">
            <a:xfrm>
              <a:off x="4410065" y="687281"/>
              <a:ext cx="3454128" cy="169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pt-BR">
                  <a:latin typeface="Bahnschrift SemiBold SemiConden" panose="020B0502040204020203" pitchFamily="34" charset="0"/>
                </a:rPr>
                <a:t>34 anos</a:t>
              </a:r>
            </a:p>
            <a:p>
              <a:r>
                <a:rPr lang="pt-BR">
                  <a:latin typeface="Bahnschrift SemiBold SemiConden" panose="020B0502040204020203" pitchFamily="34" charset="0"/>
                </a:rPr>
                <a:t>Casado</a:t>
              </a:r>
            </a:p>
            <a:p>
              <a:r>
                <a:rPr lang="pt-BR">
                  <a:latin typeface="Bahnschrift SemiBold SemiConden" panose="020B0502040204020203" pitchFamily="34" charset="0"/>
                </a:rPr>
                <a:t>Gerente de Processos</a:t>
              </a:r>
            </a:p>
            <a:p>
              <a:r>
                <a:rPr lang="pt-BR">
                  <a:latin typeface="Bahnschrift SemiBold SemiConden" panose="020B0502040204020203" pitchFamily="34" charset="0"/>
                </a:rPr>
                <a:t>MBA em Gestão de Tecnologia</a:t>
              </a:r>
            </a:p>
            <a:p>
              <a:endParaRPr lang="pt-BR">
                <a:latin typeface="Bahnschrift SemiBold SemiConden" panose="020B0502040204020203" pitchFamily="34" charset="0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40465B8-AF05-4BC5-B226-ED43C5C0ACF2}"/>
              </a:ext>
            </a:extLst>
          </p:cNvPr>
          <p:cNvGrpSpPr/>
          <p:nvPr/>
        </p:nvGrpSpPr>
        <p:grpSpPr>
          <a:xfrm>
            <a:off x="4885480" y="2633457"/>
            <a:ext cx="3454128" cy="2102051"/>
            <a:chOff x="710992" y="2657220"/>
            <a:chExt cx="3454128" cy="2102051"/>
          </a:xfrm>
        </p:grpSpPr>
        <p:sp>
          <p:nvSpPr>
            <p:cNvPr id="10" name="CaixaDeTexto 9"/>
            <p:cNvSpPr txBox="1"/>
            <p:nvPr/>
          </p:nvSpPr>
          <p:spPr>
            <a:xfrm>
              <a:off x="1813268" y="2657220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latin typeface="Bahnschrift SemiBold SemiConden" panose="020B0502040204020203" pitchFamily="34" charset="0"/>
                </a:rPr>
                <a:t>DORES</a:t>
              </a:r>
            </a:p>
          </p:txBody>
        </p:sp>
        <p:sp>
          <p:nvSpPr>
            <p:cNvPr id="14" name="AutoShape 4" descr="Sérgio Reis - Home | Facebook"/>
            <p:cNvSpPr>
              <a:spLocks noChangeAspect="1" noChangeArrowheads="1"/>
            </p:cNvSpPr>
            <p:nvPr/>
          </p:nvSpPr>
          <p:spPr bwMode="auto">
            <a:xfrm>
              <a:off x="710992" y="3065889"/>
              <a:ext cx="3454128" cy="169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Baixo desempenho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Recorrência de problemas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Falhas de processo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Configurações gráficas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Baixo volume de comunicação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endParaRPr lang="pt-BR">
                <a:latin typeface="Bahnschrift SemiBold SemiConden" panose="020B0502040204020203" pitchFamily="34" charset="0"/>
              </a:endParaRPr>
            </a:p>
          </p:txBody>
        </p:sp>
      </p:grpSp>
      <p:sp>
        <p:nvSpPr>
          <p:cNvPr id="16" name="Retângulo 15"/>
          <p:cNvSpPr/>
          <p:nvPr/>
        </p:nvSpPr>
        <p:spPr>
          <a:xfrm>
            <a:off x="8296579" y="2639331"/>
            <a:ext cx="3472789" cy="383984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37B2BDB-4EB4-4C3D-BE7D-BAB0F3BF64F4}"/>
              </a:ext>
            </a:extLst>
          </p:cNvPr>
          <p:cNvGrpSpPr/>
          <p:nvPr/>
        </p:nvGrpSpPr>
        <p:grpSpPr>
          <a:xfrm>
            <a:off x="8406681" y="2662607"/>
            <a:ext cx="3454128" cy="2303642"/>
            <a:chOff x="7033415" y="2660243"/>
            <a:chExt cx="3454128" cy="2303642"/>
          </a:xfrm>
        </p:grpSpPr>
        <p:sp>
          <p:nvSpPr>
            <p:cNvPr id="17" name="CaixaDeTexto 16"/>
            <p:cNvSpPr txBox="1"/>
            <p:nvPr/>
          </p:nvSpPr>
          <p:spPr>
            <a:xfrm>
              <a:off x="7732759" y="2660243"/>
              <a:ext cx="1848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latin typeface="Bahnschrift SemiBold SemiConden" panose="020B0502040204020203" pitchFamily="34" charset="0"/>
                </a:rPr>
                <a:t>NECESSIDADES</a:t>
              </a:r>
            </a:p>
          </p:txBody>
        </p:sp>
        <p:sp>
          <p:nvSpPr>
            <p:cNvPr id="18" name="AutoShape 4" descr="Sérgio Reis - Home | Facebook"/>
            <p:cNvSpPr>
              <a:spLocks noChangeAspect="1" noChangeArrowheads="1"/>
            </p:cNvSpPr>
            <p:nvPr/>
          </p:nvSpPr>
          <p:spPr bwMode="auto">
            <a:xfrm>
              <a:off x="7033415" y="3006298"/>
              <a:ext cx="3454128" cy="1957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Saber parâmetros dos problemas mais reincidentes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Visualização gráfica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Relatórios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>
                  <a:latin typeface="Bahnschrift SemiBold SemiConden" panose="020B0502040204020203" pitchFamily="34" charset="0"/>
                </a:rPr>
                <a:t>Comunicação por alertas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endParaRPr lang="pt-BR">
                <a:latin typeface="Bahnschrift SemiBold SemiConden" panose="020B0502040204020203" pitchFamily="34" charset="0"/>
              </a:endParaRP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endParaRPr lang="pt-BR">
                <a:latin typeface="Bahnschrift SemiBold SemiConden" panose="020B0502040204020203" pitchFamily="34" charset="0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A75AA2E-8C64-4EEA-86F0-FE76352DC76C}"/>
              </a:ext>
            </a:extLst>
          </p:cNvPr>
          <p:cNvGrpSpPr/>
          <p:nvPr/>
        </p:nvGrpSpPr>
        <p:grpSpPr>
          <a:xfrm>
            <a:off x="4706847" y="342607"/>
            <a:ext cx="3454127" cy="2194172"/>
            <a:chOff x="509452" y="353085"/>
            <a:chExt cx="3709852" cy="2194172"/>
          </a:xfrm>
        </p:grpSpPr>
        <p:sp>
          <p:nvSpPr>
            <p:cNvPr id="4" name="Retângulo 3"/>
            <p:cNvSpPr/>
            <p:nvPr/>
          </p:nvSpPr>
          <p:spPr>
            <a:xfrm>
              <a:off x="509452" y="378823"/>
              <a:ext cx="3709852" cy="2168434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latin typeface="Bahnschrift SemiBold SemiConden" panose="020B0502040204020203" pitchFamily="34" charset="0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930551" y="353085"/>
              <a:ext cx="308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>
                  <a:latin typeface="Bahnschrift SemiBold SemiConden" panose="020B0502040204020203" pitchFamily="34" charset="0"/>
                </a:rPr>
                <a:t>Nome: Alessandro Guerra</a:t>
              </a:r>
            </a:p>
          </p:txBody>
        </p:sp>
        <p:pic>
          <p:nvPicPr>
            <p:cNvPr id="6" name="Imagem 5" descr="&lt;strong&gt;Gerente&lt;/strong&gt; General División El Teniente, Andrés Music | Flickr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493" y="723650"/>
              <a:ext cx="1181125" cy="1768914"/>
            </a:xfrm>
            <a:prstGeom prst="rect">
              <a:avLst/>
            </a:prstGeom>
          </p:spPr>
        </p:pic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17F6D59A-87C5-4AED-B66C-894A1D346146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C10C7F-BCE5-4D96-9E26-4C5E6EDC0380}"/>
              </a:ext>
            </a:extLst>
          </p:cNvPr>
          <p:cNvSpPr txBox="1"/>
          <p:nvPr/>
        </p:nvSpPr>
        <p:spPr>
          <a:xfrm>
            <a:off x="155816" y="344816"/>
            <a:ext cx="4120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Área de TI do </a:t>
            </a:r>
            <a:r>
              <a:rPr lang="pt-BR" sz="4400" err="1">
                <a:solidFill>
                  <a:srgbClr val="9ADBA4"/>
                </a:solidFill>
                <a:latin typeface="Bahnschrift SemiBold SemiConden" panose="020B0502040204020203" pitchFamily="34" charset="0"/>
              </a:rPr>
              <a:t>SixMind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(Gerente)</a:t>
            </a:r>
          </a:p>
        </p:txBody>
      </p:sp>
    </p:spTree>
    <p:extLst>
      <p:ext uri="{BB962C8B-B14F-4D97-AF65-F5344CB8AC3E}">
        <p14:creationId xmlns:p14="http://schemas.microsoft.com/office/powerpoint/2010/main" val="141584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6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40AF1557-E719-431F-9528-73D6AA6D0200}"/>
              </a:ext>
            </a:extLst>
          </p:cNvPr>
          <p:cNvSpPr/>
          <p:nvPr/>
        </p:nvSpPr>
        <p:spPr>
          <a:xfrm>
            <a:off x="4708305" y="2639331"/>
            <a:ext cx="3454128" cy="385032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03A720E-A135-4BA5-B33F-163E6DE696C6}"/>
              </a:ext>
            </a:extLst>
          </p:cNvPr>
          <p:cNvSpPr/>
          <p:nvPr/>
        </p:nvSpPr>
        <p:spPr>
          <a:xfrm>
            <a:off x="8296579" y="368344"/>
            <a:ext cx="3472789" cy="2178912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22C485B-77D3-478C-8BA1-92222B037CEE}"/>
              </a:ext>
            </a:extLst>
          </p:cNvPr>
          <p:cNvSpPr/>
          <p:nvPr/>
        </p:nvSpPr>
        <p:spPr>
          <a:xfrm>
            <a:off x="8296579" y="2639331"/>
            <a:ext cx="3472789" cy="383984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276545A-65C0-4310-BFC3-8414B02B4FAB}"/>
              </a:ext>
            </a:extLst>
          </p:cNvPr>
          <p:cNvSpPr/>
          <p:nvPr/>
        </p:nvSpPr>
        <p:spPr>
          <a:xfrm>
            <a:off x="4706847" y="368345"/>
            <a:ext cx="3454127" cy="216843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263696" y="429405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Nome: Kleber Matheus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036546" y="36834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COMPORTAMENTO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023701" y="2636967"/>
            <a:ext cx="82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DORES</a:t>
            </a:r>
          </a:p>
        </p:txBody>
      </p:sp>
      <p:sp>
        <p:nvSpPr>
          <p:cNvPr id="11" name="AutoShape 2" descr="Sérgio Reis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8361066" y="699645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33 anos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Casado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Analista de Sistemas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Profissional em DBA</a:t>
            </a:r>
          </a:p>
          <a:p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14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4706847" y="2935648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Máquina com lentidão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CPU com gargalo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Esgotamento de memória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Sobrecarga de sistema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Alta temperatura da máquina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244615" y="2636967"/>
            <a:ext cx="157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NECESSIDADES</a:t>
            </a:r>
          </a:p>
        </p:txBody>
      </p:sp>
      <p:sp>
        <p:nvSpPr>
          <p:cNvPr id="18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8315240" y="2935648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Captação de dados da máquina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Utilização da Cloud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>
              <a:latin typeface="Bahnschrift SemiBold SemiConden" panose="020B0502040204020203" pitchFamily="34" charset="0"/>
            </a:endParaRPr>
          </a:p>
        </p:txBody>
      </p:sp>
      <p:pic>
        <p:nvPicPr>
          <p:cNvPr id="1030" name="Picture 6" descr="Vai sobrar emprego para estes 6 profissionais de TI em 2018 | Ex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395" y="859797"/>
            <a:ext cx="2299844" cy="153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FCC66CF8-FCB3-4B93-B4B0-B8CEA896964F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790EF1-1BEE-4E82-A8BB-29096DDC0FF0}"/>
              </a:ext>
            </a:extLst>
          </p:cNvPr>
          <p:cNvSpPr txBox="1"/>
          <p:nvPr/>
        </p:nvSpPr>
        <p:spPr>
          <a:xfrm>
            <a:off x="155816" y="344816"/>
            <a:ext cx="4120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Área de TI do </a:t>
            </a:r>
            <a:r>
              <a:rPr lang="pt-BR" sz="4400" err="1">
                <a:solidFill>
                  <a:srgbClr val="9ADBA4"/>
                </a:solidFill>
                <a:latin typeface="Bahnschrift SemiBold SemiConden" panose="020B0502040204020203" pitchFamily="34" charset="0"/>
              </a:rPr>
              <a:t>SixMind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(Analista)</a:t>
            </a:r>
          </a:p>
        </p:txBody>
      </p:sp>
    </p:spTree>
    <p:extLst>
      <p:ext uri="{BB962C8B-B14F-4D97-AF65-F5344CB8AC3E}">
        <p14:creationId xmlns:p14="http://schemas.microsoft.com/office/powerpoint/2010/main" val="4167726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4" grpId="0" animBg="1"/>
      <p:bldP spid="8" grpId="0"/>
      <p:bldP spid="9" grpId="0"/>
      <p:bldP spid="10" grpId="0"/>
      <p:bldP spid="12" grpId="0"/>
      <p:bldP spid="14" grpId="0"/>
      <p:bldP spid="17" grpId="0"/>
      <p:bldP spid="18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697DFC3-4836-4E38-AADE-16F80793E9E8}"/>
              </a:ext>
            </a:extLst>
          </p:cNvPr>
          <p:cNvSpPr/>
          <p:nvPr/>
        </p:nvSpPr>
        <p:spPr>
          <a:xfrm>
            <a:off x="4708305" y="2639331"/>
            <a:ext cx="3454128" cy="385032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F40D73C-71FA-459C-80C6-1612D0434B5C}"/>
              </a:ext>
            </a:extLst>
          </p:cNvPr>
          <p:cNvSpPr/>
          <p:nvPr/>
        </p:nvSpPr>
        <p:spPr>
          <a:xfrm>
            <a:off x="8296579" y="368344"/>
            <a:ext cx="3472789" cy="2178912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821B258-3158-4ABE-BFF8-72B611E33B4F}"/>
              </a:ext>
            </a:extLst>
          </p:cNvPr>
          <p:cNvSpPr/>
          <p:nvPr/>
        </p:nvSpPr>
        <p:spPr>
          <a:xfrm>
            <a:off x="8296579" y="2639331"/>
            <a:ext cx="3472789" cy="383984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03C1A04-19F0-4E09-AEBE-644FE93F8CAB}"/>
              </a:ext>
            </a:extLst>
          </p:cNvPr>
          <p:cNvSpPr/>
          <p:nvPr/>
        </p:nvSpPr>
        <p:spPr>
          <a:xfrm>
            <a:off x="4706847" y="368345"/>
            <a:ext cx="3454127" cy="2168434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308112" y="374583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Nome: Maria Joanna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296579" y="34840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COMPORTAMENTO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689335" y="2627027"/>
            <a:ext cx="82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DORES</a:t>
            </a:r>
          </a:p>
        </p:txBody>
      </p:sp>
      <p:sp>
        <p:nvSpPr>
          <p:cNvPr id="12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 descr="Women We Love: 27 Influential Women in Food and ...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/>
          <a:stretch/>
        </p:blipFill>
        <p:spPr>
          <a:xfrm>
            <a:off x="5509752" y="741412"/>
            <a:ext cx="1894144" cy="1677306"/>
          </a:xfrm>
          <a:prstGeom prst="rect">
            <a:avLst/>
          </a:prstGeom>
        </p:spPr>
      </p:pic>
      <p:sp>
        <p:nvSpPr>
          <p:cNvPr id="14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4890876" y="3055949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Instabilidade de sistema e rede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Descompasso de áreas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Déficit de informações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Ausência de suporte técnico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Falta de ferramenta visual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Acesso pouco prático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15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8361066" y="656862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30 anos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Casada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Eng. Agrícola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É ligada a tecnologia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Governança de TI</a:t>
            </a:r>
          </a:p>
          <a:p>
            <a:r>
              <a:rPr lang="pt-BR">
                <a:latin typeface="Bahnschrift SemiBold SemiConden" panose="020B0502040204020203" pitchFamily="34" charset="0"/>
              </a:rPr>
              <a:t>Cliente/usuário do </a:t>
            </a:r>
            <a:r>
              <a:rPr lang="pt-BR" err="1">
                <a:latin typeface="Bahnschrift SemiBold SemiConden" panose="020B0502040204020203" pitchFamily="34" charset="0"/>
              </a:rPr>
              <a:t>SixMinds</a:t>
            </a:r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8296579" y="2636967"/>
            <a:ext cx="157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latin typeface="Bahnschrift SemiBold SemiConden" panose="020B0502040204020203" pitchFamily="34" charset="0"/>
              </a:rPr>
              <a:t>NECESSIDADES</a:t>
            </a:r>
          </a:p>
        </p:txBody>
      </p:sp>
      <p:sp>
        <p:nvSpPr>
          <p:cNvPr id="18" name="AutoShape 4" descr="Sérgio Reis - Home | Facebook"/>
          <p:cNvSpPr>
            <a:spLocks noChangeAspect="1" noChangeArrowheads="1"/>
          </p:cNvSpPr>
          <p:nvPr/>
        </p:nvSpPr>
        <p:spPr bwMode="auto">
          <a:xfrm>
            <a:off x="8399271" y="3006299"/>
            <a:ext cx="3454128" cy="169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Padronização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Mapeamento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Manutenções preditivas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Atendimento 24x7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Ferramenta visual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>
                <a:latin typeface="Bahnschrift SemiBold SemiConden" panose="020B0502040204020203" pitchFamily="34" charset="0"/>
              </a:rPr>
              <a:t>Plataforma em nuvem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F35ADC8-13D2-49D3-88C1-0C13DCF2C437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AD087D7-1B99-42F4-8C9C-9123A1E04F18}"/>
              </a:ext>
            </a:extLst>
          </p:cNvPr>
          <p:cNvSpPr txBox="1"/>
          <p:nvPr/>
        </p:nvSpPr>
        <p:spPr>
          <a:xfrm>
            <a:off x="155816" y="344816"/>
            <a:ext cx="41202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Área de TI do </a:t>
            </a:r>
            <a:r>
              <a:rPr lang="pt-BR" sz="4400" err="1">
                <a:solidFill>
                  <a:srgbClr val="9ADBA4"/>
                </a:solidFill>
                <a:latin typeface="Bahnschrift SemiBold SemiConden" panose="020B0502040204020203" pitchFamily="34" charset="0"/>
              </a:rPr>
              <a:t>SixMind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(Cliente)</a:t>
            </a:r>
          </a:p>
        </p:txBody>
      </p:sp>
    </p:spTree>
    <p:extLst>
      <p:ext uri="{BB962C8B-B14F-4D97-AF65-F5344CB8AC3E}">
        <p14:creationId xmlns:p14="http://schemas.microsoft.com/office/powerpoint/2010/main" val="59253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8" grpId="0"/>
      <p:bldP spid="9" grpId="0"/>
      <p:bldP spid="10" grpId="0"/>
      <p:bldP spid="14" grpId="0"/>
      <p:bldP spid="15" grpId="0"/>
      <p:bldP spid="17" grpId="0"/>
      <p:bldP spid="18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B62CD794-5D74-4DAE-8BC1-0FB51EA5DB30}"/>
              </a:ext>
            </a:extLst>
          </p:cNvPr>
          <p:cNvGrpSpPr/>
          <p:nvPr/>
        </p:nvGrpSpPr>
        <p:grpSpPr>
          <a:xfrm>
            <a:off x="4912179" y="562732"/>
            <a:ext cx="2367643" cy="2945053"/>
            <a:chOff x="5014182" y="562732"/>
            <a:chExt cx="2367643" cy="2945053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77C3BBB0-8D59-43D2-9BE1-766FAE9C0BA6}"/>
                </a:ext>
              </a:extLst>
            </p:cNvPr>
            <p:cNvGrpSpPr/>
            <p:nvPr/>
          </p:nvGrpSpPr>
          <p:grpSpPr>
            <a:xfrm>
              <a:off x="5014182" y="562732"/>
              <a:ext cx="2367643" cy="2791165"/>
              <a:chOff x="293914" y="196964"/>
              <a:chExt cx="2367643" cy="2791165"/>
            </a:xfrm>
          </p:grpSpPr>
          <p:sp>
            <p:nvSpPr>
              <p:cNvPr id="16" name="Retângulo: Cantos Arredondados 3">
                <a:extLst>
                  <a:ext uri="{FF2B5EF4-FFF2-40B4-BE49-F238E27FC236}">
                    <a16:creationId xmlns:a16="http://schemas.microsoft.com/office/drawing/2014/main" id="{C1CDD6C3-10F8-4311-8617-85087E6F115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gerente quero acessos aos dados para estar ciente de possíveis avanços ou recuos </a:t>
                </a:r>
              </a:p>
            </p:txBody>
          </p:sp>
          <p:pic>
            <p:nvPicPr>
              <p:cNvPr id="17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69FE7E5F-7C9C-4677-9614-96E3546E9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CaixaDeTexto 19"/>
            <p:cNvSpPr txBox="1"/>
            <p:nvPr/>
          </p:nvSpPr>
          <p:spPr>
            <a:xfrm>
              <a:off x="5580433" y="3169231"/>
              <a:ext cx="1234528" cy="338554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US#G001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75348C6-9B20-4B27-9190-997648FFA6F4}"/>
              </a:ext>
            </a:extLst>
          </p:cNvPr>
          <p:cNvGrpSpPr/>
          <p:nvPr/>
        </p:nvGrpSpPr>
        <p:grpSpPr>
          <a:xfrm>
            <a:off x="8552090" y="562732"/>
            <a:ext cx="2367643" cy="2945053"/>
            <a:chOff x="2277715" y="3627375"/>
            <a:chExt cx="2367643" cy="2945053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2277715" y="3627375"/>
              <a:ext cx="2367643" cy="2791165"/>
              <a:chOff x="293914" y="196964"/>
              <a:chExt cx="2367643" cy="2791165"/>
            </a:xfrm>
          </p:grpSpPr>
          <p:sp>
            <p:nvSpPr>
              <p:cNvPr id="3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gerente quero interface gráficas para</a:t>
                </a:r>
              </a:p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ter melhor ciência  e administração  </a:t>
                </a:r>
              </a:p>
            </p:txBody>
          </p:sp>
          <p:pic>
            <p:nvPicPr>
              <p:cNvPr id="4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CaixaDeTexto 22"/>
            <p:cNvSpPr txBox="1"/>
            <p:nvPr/>
          </p:nvSpPr>
          <p:spPr>
            <a:xfrm>
              <a:off x="2751119" y="6233874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US#G001.1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80D86B3-9AB3-4E65-8BCE-73E50C42A01F}"/>
              </a:ext>
            </a:extLst>
          </p:cNvPr>
          <p:cNvGrpSpPr/>
          <p:nvPr/>
        </p:nvGrpSpPr>
        <p:grpSpPr>
          <a:xfrm>
            <a:off x="4912179" y="3755935"/>
            <a:ext cx="2367643" cy="2945053"/>
            <a:chOff x="5014182" y="3627375"/>
            <a:chExt cx="2367643" cy="2945053"/>
          </a:xfrm>
        </p:grpSpPr>
        <p:sp>
          <p:nvSpPr>
            <p:cNvPr id="18" name="Retângulo: Cantos Arredondados 19">
              <a:extLst>
                <a:ext uri="{FF2B5EF4-FFF2-40B4-BE49-F238E27FC236}">
                  <a16:creationId xmlns:a16="http://schemas.microsoft.com/office/drawing/2014/main" id="{4B4106D0-95DE-4CEC-8B66-F03C8B376B98}"/>
                </a:ext>
              </a:extLst>
            </p:cNvPr>
            <p:cNvSpPr/>
            <p:nvPr/>
          </p:nvSpPr>
          <p:spPr>
            <a:xfrm>
              <a:off x="5014182" y="3989665"/>
              <a:ext cx="2367643" cy="2428875"/>
            </a:xfrm>
            <a:prstGeom prst="round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latin typeface="Bahnschrift SemiBold SemiConden" panose="020B0502040204020203" pitchFamily="34" charset="0"/>
                </a:rPr>
                <a:t>Eu enquanto gerente quero relatório dos problemas para uma ação mais direta</a:t>
              </a:r>
            </a:p>
          </p:txBody>
        </p:sp>
        <p:pic>
          <p:nvPicPr>
            <p:cNvPr id="19" name="Picture 4" descr="Usuário Pessoa Pessoas - Gráfico vetorial grátis no Pixabay">
              <a:extLst>
                <a:ext uri="{FF2B5EF4-FFF2-40B4-BE49-F238E27FC236}">
                  <a16:creationId xmlns:a16="http://schemas.microsoft.com/office/drawing/2014/main" id="{D500D48B-9AF1-4885-9D5A-4E2253235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560" y="3627375"/>
              <a:ext cx="772885" cy="72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/>
            <p:cNvSpPr txBox="1"/>
            <p:nvPr/>
          </p:nvSpPr>
          <p:spPr>
            <a:xfrm>
              <a:off x="5487281" y="6233874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US#G001.2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A35FDB3-8768-40FA-8A5B-C6EDAAF08FC8}"/>
              </a:ext>
            </a:extLst>
          </p:cNvPr>
          <p:cNvGrpSpPr/>
          <p:nvPr/>
        </p:nvGrpSpPr>
        <p:grpSpPr>
          <a:xfrm>
            <a:off x="8552090" y="3755935"/>
            <a:ext cx="2367643" cy="2945053"/>
            <a:chOff x="7750651" y="3627375"/>
            <a:chExt cx="2367643" cy="2945053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0304B19B-E344-4376-B370-D536B34FEC57}"/>
                </a:ext>
              </a:extLst>
            </p:cNvPr>
            <p:cNvGrpSpPr/>
            <p:nvPr/>
          </p:nvGrpSpPr>
          <p:grpSpPr>
            <a:xfrm>
              <a:off x="7750651" y="3627375"/>
              <a:ext cx="2367643" cy="2791165"/>
              <a:chOff x="293914" y="196964"/>
              <a:chExt cx="2367643" cy="2791165"/>
            </a:xfrm>
          </p:grpSpPr>
          <p:sp>
            <p:nvSpPr>
              <p:cNvPr id="13" name="Retângulo: Cantos Arredondados 19">
                <a:extLst>
                  <a:ext uri="{FF2B5EF4-FFF2-40B4-BE49-F238E27FC236}">
                    <a16:creationId xmlns:a16="http://schemas.microsoft.com/office/drawing/2014/main" id="{4B4106D0-95DE-4CEC-8B66-F03C8B376B98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gerente quero receber notificação de incidentes para tomadas decisões mais rápida</a:t>
                </a:r>
              </a:p>
            </p:txBody>
          </p:sp>
          <p:pic>
            <p:nvPicPr>
              <p:cNvPr id="14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D500D48B-9AF1-4885-9D5A-4E22532355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CaixaDeTexto 24"/>
            <p:cNvSpPr txBox="1"/>
            <p:nvPr/>
          </p:nvSpPr>
          <p:spPr>
            <a:xfrm>
              <a:off x="8224055" y="6233874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US#G001.3</a:t>
              </a:r>
            </a:p>
          </p:txBody>
        </p:sp>
      </p:grpSp>
      <p:sp>
        <p:nvSpPr>
          <p:cNvPr id="33" name="Retângulo 32">
            <a:extLst>
              <a:ext uri="{FF2B5EF4-FFF2-40B4-BE49-F238E27FC236}">
                <a16:creationId xmlns:a16="http://schemas.microsoft.com/office/drawing/2014/main" id="{28C3E25F-92DD-4269-9898-306DE852AFF1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845271C-3211-4DDF-AAC8-32F5450DBF5E}"/>
              </a:ext>
            </a:extLst>
          </p:cNvPr>
          <p:cNvSpPr txBox="1"/>
          <p:nvPr/>
        </p:nvSpPr>
        <p:spPr>
          <a:xfrm>
            <a:off x="155816" y="344816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Gerente</a:t>
            </a:r>
          </a:p>
        </p:txBody>
      </p:sp>
      <p:pic>
        <p:nvPicPr>
          <p:cNvPr id="38" name="Imagem 37" descr="&lt;strong&gt;Gerente&lt;/strong&gt; General División El Teniente, Andrés Music | Flickr">
            <a:extLst>
              <a:ext uri="{FF2B5EF4-FFF2-40B4-BE49-F238E27FC236}">
                <a16:creationId xmlns:a16="http://schemas.microsoft.com/office/drawing/2014/main" id="{49DE7BEE-E2F9-48D0-9377-3558C1880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91" y="1459073"/>
            <a:ext cx="2509842" cy="375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2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AFF53775-405D-4177-8CB7-C370C5307CC0}"/>
              </a:ext>
            </a:extLst>
          </p:cNvPr>
          <p:cNvGrpSpPr/>
          <p:nvPr/>
        </p:nvGrpSpPr>
        <p:grpSpPr>
          <a:xfrm>
            <a:off x="4912178" y="348680"/>
            <a:ext cx="2367643" cy="2914744"/>
            <a:chOff x="5056293" y="348680"/>
            <a:chExt cx="2367643" cy="2914744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5056293" y="348680"/>
              <a:ext cx="2367643" cy="2791165"/>
              <a:chOff x="293914" y="196964"/>
              <a:chExt cx="2367643" cy="2791165"/>
            </a:xfrm>
          </p:grpSpPr>
          <p:sp>
            <p:nvSpPr>
              <p:cNvPr id="4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analistas quero um sistema para captação de dados</a:t>
                </a:r>
              </a:p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máquina </a:t>
                </a:r>
              </a:p>
            </p:txBody>
          </p:sp>
          <p:pic>
            <p:nvPicPr>
              <p:cNvPr id="5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CaixaDeTexto 20"/>
            <p:cNvSpPr txBox="1"/>
            <p:nvPr/>
          </p:nvSpPr>
          <p:spPr>
            <a:xfrm>
              <a:off x="5622696" y="2924870"/>
              <a:ext cx="1234833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US#A001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25E6707-92C3-4027-A1B5-0FEF20F24E7E}"/>
              </a:ext>
            </a:extLst>
          </p:cNvPr>
          <p:cNvGrpSpPr/>
          <p:nvPr/>
        </p:nvGrpSpPr>
        <p:grpSpPr>
          <a:xfrm>
            <a:off x="8552090" y="395881"/>
            <a:ext cx="2367643" cy="2867543"/>
            <a:chOff x="1891274" y="3810849"/>
            <a:chExt cx="2367643" cy="2867543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1891274" y="3810849"/>
              <a:ext cx="2367643" cy="2791165"/>
              <a:chOff x="293914" y="196964"/>
              <a:chExt cx="2367643" cy="2791165"/>
            </a:xfrm>
          </p:grpSpPr>
          <p:sp>
            <p:nvSpPr>
              <p:cNvPr id="7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analista quero saber o status da memória virtual, CPU e Disco para não haver sobrecarga </a:t>
                </a:r>
              </a:p>
            </p:txBody>
          </p:sp>
          <p:pic>
            <p:nvPicPr>
              <p:cNvPr id="8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aixaDeTexto 21"/>
            <p:cNvSpPr txBox="1"/>
            <p:nvPr/>
          </p:nvSpPr>
          <p:spPr>
            <a:xfrm>
              <a:off x="2364678" y="6339838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US#A001.1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BAAA9E0-5682-4952-8D6B-1202A2E7A03C}"/>
              </a:ext>
            </a:extLst>
          </p:cNvPr>
          <p:cNvGrpSpPr/>
          <p:nvPr/>
        </p:nvGrpSpPr>
        <p:grpSpPr>
          <a:xfrm>
            <a:off x="4912179" y="3810849"/>
            <a:ext cx="2367643" cy="2867543"/>
            <a:chOff x="5056295" y="3810849"/>
            <a:chExt cx="2367643" cy="2867543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5056295" y="3810849"/>
              <a:ext cx="2367643" cy="2791165"/>
              <a:chOff x="293914" y="196964"/>
              <a:chExt cx="2367643" cy="2791165"/>
            </a:xfrm>
          </p:grpSpPr>
          <p:sp>
            <p:nvSpPr>
              <p:cNvPr id="19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analista quero saber o status da memória para não ter picos ou perdas de dados</a:t>
                </a:r>
              </a:p>
            </p:txBody>
          </p:sp>
          <p:pic>
            <p:nvPicPr>
              <p:cNvPr id="20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CaixaDeTexto 22"/>
            <p:cNvSpPr txBox="1"/>
            <p:nvPr/>
          </p:nvSpPr>
          <p:spPr>
            <a:xfrm>
              <a:off x="5529697" y="6339838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US#A001.2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668A173-88B9-4649-82AF-D30CDF24A68A}"/>
              </a:ext>
            </a:extLst>
          </p:cNvPr>
          <p:cNvGrpSpPr/>
          <p:nvPr/>
        </p:nvGrpSpPr>
        <p:grpSpPr>
          <a:xfrm>
            <a:off x="8552090" y="3810849"/>
            <a:ext cx="2367643" cy="2867543"/>
            <a:chOff x="8221314" y="3810849"/>
            <a:chExt cx="2367643" cy="2867543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8221314" y="3810849"/>
              <a:ext cx="2367643" cy="2791165"/>
              <a:chOff x="293914" y="196964"/>
              <a:chExt cx="2367643" cy="2791165"/>
            </a:xfrm>
          </p:grpSpPr>
          <p:sp>
            <p:nvSpPr>
              <p:cNvPr id="16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analista quero que o sistema seja hospedado em nuvem para evitar gastos desnecessário </a:t>
                </a:r>
              </a:p>
            </p:txBody>
          </p:sp>
          <p:pic>
            <p:nvPicPr>
              <p:cNvPr id="17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CaixaDeTexto 23"/>
            <p:cNvSpPr txBox="1"/>
            <p:nvPr/>
          </p:nvSpPr>
          <p:spPr>
            <a:xfrm>
              <a:off x="8694718" y="6339838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US#A001.3</a:t>
              </a:r>
            </a:p>
          </p:txBody>
        </p:sp>
      </p:grpSp>
      <p:sp>
        <p:nvSpPr>
          <p:cNvPr id="32" name="Retângulo 31">
            <a:extLst>
              <a:ext uri="{FF2B5EF4-FFF2-40B4-BE49-F238E27FC236}">
                <a16:creationId xmlns:a16="http://schemas.microsoft.com/office/drawing/2014/main" id="{4E797EA7-9FBD-45E2-BAE6-BFC456E1EC97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134360B-1517-4CAB-A35C-66620E46873D}"/>
              </a:ext>
            </a:extLst>
          </p:cNvPr>
          <p:cNvSpPr txBox="1"/>
          <p:nvPr/>
        </p:nvSpPr>
        <p:spPr>
          <a:xfrm>
            <a:off x="194077" y="343674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Analista</a:t>
            </a:r>
          </a:p>
        </p:txBody>
      </p:sp>
      <p:pic>
        <p:nvPicPr>
          <p:cNvPr id="35" name="Picture 6" descr="Vai sobrar emprego para estes 6 profissionais de TI em 2018 | Exame">
            <a:extLst>
              <a:ext uri="{FF2B5EF4-FFF2-40B4-BE49-F238E27FC236}">
                <a16:creationId xmlns:a16="http://schemas.microsoft.com/office/drawing/2014/main" id="{56CFB17B-3D93-4F8C-A4D3-21C1BA04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3" y="2323729"/>
            <a:ext cx="3315812" cy="221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398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Ver a imagem de origem">
            <a:extLst>
              <a:ext uri="{FF2B5EF4-FFF2-40B4-BE49-F238E27FC236}">
                <a16:creationId xmlns:a16="http://schemas.microsoft.com/office/drawing/2014/main" id="{A8D9A473-0346-42EC-A137-89317B2D9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988753-1BF8-4CA0-9F59-46657E0CDDC1}"/>
              </a:ext>
            </a:extLst>
          </p:cNvPr>
          <p:cNvSpPr txBox="1"/>
          <p:nvPr/>
        </p:nvSpPr>
        <p:spPr>
          <a:xfrm>
            <a:off x="-176464" y="4660067"/>
            <a:ext cx="5598695" cy="8465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Módulo1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70C1D7-041F-4D07-A7E9-266F39258C2F}"/>
              </a:ext>
            </a:extLst>
          </p:cNvPr>
          <p:cNvSpPr/>
          <p:nvPr/>
        </p:nvSpPr>
        <p:spPr>
          <a:xfrm>
            <a:off x="0" y="5506611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79011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1A5D35D8-2FFD-4F4D-B367-3FBB87D68F54}"/>
              </a:ext>
            </a:extLst>
          </p:cNvPr>
          <p:cNvGrpSpPr/>
          <p:nvPr/>
        </p:nvGrpSpPr>
        <p:grpSpPr>
          <a:xfrm>
            <a:off x="4912179" y="598734"/>
            <a:ext cx="2367643" cy="2945053"/>
            <a:chOff x="4824401" y="457200"/>
            <a:chExt cx="2367643" cy="2945053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77C3BBB0-8D59-43D2-9BE1-766FAE9C0BA6}"/>
                </a:ext>
              </a:extLst>
            </p:cNvPr>
            <p:cNvGrpSpPr/>
            <p:nvPr/>
          </p:nvGrpSpPr>
          <p:grpSpPr>
            <a:xfrm>
              <a:off x="4824401" y="457200"/>
              <a:ext cx="2367643" cy="2791165"/>
              <a:chOff x="293914" y="196964"/>
              <a:chExt cx="2367643" cy="2791165"/>
            </a:xfrm>
          </p:grpSpPr>
          <p:sp>
            <p:nvSpPr>
              <p:cNvPr id="10" name="Retângulo: Cantos Arredondados 3">
                <a:extLst>
                  <a:ext uri="{FF2B5EF4-FFF2-40B4-BE49-F238E27FC236}">
                    <a16:creationId xmlns:a16="http://schemas.microsoft.com/office/drawing/2014/main" id="{C1CDD6C3-10F8-4311-8617-85087E6F115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usuário quero informações gráficas para tomadas decisões</a:t>
                </a:r>
              </a:p>
            </p:txBody>
          </p:sp>
          <p:pic>
            <p:nvPicPr>
              <p:cNvPr id="11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69FE7E5F-7C9C-4677-9614-96E3546E97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CaixaDeTexto 17"/>
            <p:cNvSpPr txBox="1"/>
            <p:nvPr/>
          </p:nvSpPr>
          <p:spPr>
            <a:xfrm>
              <a:off x="5420414" y="3063699"/>
              <a:ext cx="1175614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US#C001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FEF3485-A2AF-4B1F-88AF-A8D22D6E1A09}"/>
              </a:ext>
            </a:extLst>
          </p:cNvPr>
          <p:cNvGrpSpPr/>
          <p:nvPr/>
        </p:nvGrpSpPr>
        <p:grpSpPr>
          <a:xfrm>
            <a:off x="8552088" y="492896"/>
            <a:ext cx="2367643" cy="2936104"/>
            <a:chOff x="1659380" y="3771015"/>
            <a:chExt cx="2367643" cy="2936104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C4C93D86-376C-4D77-8848-52798F2264BD}"/>
                </a:ext>
              </a:extLst>
            </p:cNvPr>
            <p:cNvGrpSpPr/>
            <p:nvPr/>
          </p:nvGrpSpPr>
          <p:grpSpPr>
            <a:xfrm>
              <a:off x="1659380" y="3771015"/>
              <a:ext cx="2367643" cy="2791165"/>
              <a:chOff x="293914" y="196964"/>
              <a:chExt cx="2367643" cy="2791165"/>
            </a:xfrm>
          </p:grpSpPr>
          <p:sp>
            <p:nvSpPr>
              <p:cNvPr id="16" name="Retângulo: Cantos Arredondados 13">
                <a:extLst>
                  <a:ext uri="{FF2B5EF4-FFF2-40B4-BE49-F238E27FC236}">
                    <a16:creationId xmlns:a16="http://schemas.microsoft.com/office/drawing/2014/main" id="{BA87640D-12B5-4A1A-88C7-C53269C56734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cliente quero sensores para captação de dados</a:t>
                </a:r>
              </a:p>
            </p:txBody>
          </p:sp>
          <p:pic>
            <p:nvPicPr>
              <p:cNvPr id="17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7F7A0B22-8101-4250-9466-6D307C3D75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CaixaDeTexto 18"/>
            <p:cNvSpPr txBox="1"/>
            <p:nvPr/>
          </p:nvSpPr>
          <p:spPr>
            <a:xfrm>
              <a:off x="2161422" y="6368565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US#C001.1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23000D3-5422-4660-880B-43D5D98604F0}"/>
              </a:ext>
            </a:extLst>
          </p:cNvPr>
          <p:cNvGrpSpPr/>
          <p:nvPr/>
        </p:nvGrpSpPr>
        <p:grpSpPr>
          <a:xfrm>
            <a:off x="4912179" y="3799384"/>
            <a:ext cx="2367643" cy="2907735"/>
            <a:chOff x="4821580" y="3799384"/>
            <a:chExt cx="2367643" cy="2907735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0AA2A7F4-B188-4F28-A24E-F215FE929A62}"/>
                </a:ext>
              </a:extLst>
            </p:cNvPr>
            <p:cNvGrpSpPr/>
            <p:nvPr/>
          </p:nvGrpSpPr>
          <p:grpSpPr>
            <a:xfrm>
              <a:off x="4821580" y="3799384"/>
              <a:ext cx="2367643" cy="2791165"/>
              <a:chOff x="3450771" y="196964"/>
              <a:chExt cx="2367643" cy="2791165"/>
            </a:xfrm>
          </p:grpSpPr>
          <p:sp>
            <p:nvSpPr>
              <p:cNvPr id="13" name="Retângulo: Cantos Arredondados 6">
                <a:extLst>
                  <a:ext uri="{FF2B5EF4-FFF2-40B4-BE49-F238E27FC236}">
                    <a16:creationId xmlns:a16="http://schemas.microsoft.com/office/drawing/2014/main" id="{C73EBBAE-BB70-474D-8378-F349A1A3F0B8}"/>
                  </a:ext>
                </a:extLst>
              </p:cNvPr>
              <p:cNvSpPr/>
              <p:nvPr/>
            </p:nvSpPr>
            <p:spPr>
              <a:xfrm>
                <a:off x="3450771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cliente quero poder analisar a entrada e saída de dinheiro para cumprir balança</a:t>
                </a:r>
              </a:p>
            </p:txBody>
          </p:sp>
          <p:pic>
            <p:nvPicPr>
              <p:cNvPr id="14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C1036054-3121-4DCA-8F37-D592E34A4A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149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CaixaDeTexto 19"/>
            <p:cNvSpPr txBox="1"/>
            <p:nvPr/>
          </p:nvSpPr>
          <p:spPr>
            <a:xfrm>
              <a:off x="5294984" y="6368565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US#C001.2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BE94460-1AB9-427D-BAFC-EEEE7F4EA2DE}"/>
              </a:ext>
            </a:extLst>
          </p:cNvPr>
          <p:cNvGrpSpPr/>
          <p:nvPr/>
        </p:nvGrpSpPr>
        <p:grpSpPr>
          <a:xfrm>
            <a:off x="8552090" y="3771015"/>
            <a:ext cx="2367643" cy="2936104"/>
            <a:chOff x="8136342" y="3771015"/>
            <a:chExt cx="2367643" cy="2936104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DA8FD9F2-FC24-4ED4-9332-63BB8746D39D}"/>
                </a:ext>
              </a:extLst>
            </p:cNvPr>
            <p:cNvGrpSpPr/>
            <p:nvPr/>
          </p:nvGrpSpPr>
          <p:grpSpPr>
            <a:xfrm>
              <a:off x="8136342" y="3771015"/>
              <a:ext cx="2367643" cy="2791165"/>
              <a:chOff x="293914" y="196964"/>
              <a:chExt cx="2367643" cy="2791165"/>
            </a:xfrm>
          </p:grpSpPr>
          <p:sp>
            <p:nvSpPr>
              <p:cNvPr id="22" name="Retângulo: Cantos Arredondados 22">
                <a:extLst>
                  <a:ext uri="{FF2B5EF4-FFF2-40B4-BE49-F238E27FC236}">
                    <a16:creationId xmlns:a16="http://schemas.microsoft.com/office/drawing/2014/main" id="{EF3CCDBC-65AB-4078-95D5-3CD686F3C320}"/>
                  </a:ext>
                </a:extLst>
              </p:cNvPr>
              <p:cNvSpPr/>
              <p:nvPr/>
            </p:nvSpPr>
            <p:spPr>
              <a:xfrm>
                <a:off x="293914" y="559254"/>
                <a:ext cx="2367643" cy="2428875"/>
              </a:xfrm>
              <a:prstGeom prst="roundRect">
                <a:avLst/>
              </a:prstGeom>
              <a:solidFill>
                <a:srgbClr val="9ADBA4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>
                    <a:latin typeface="Bahnschrift SemiBold SemiConden" panose="020B0502040204020203" pitchFamily="34" charset="0"/>
                  </a:rPr>
                  <a:t>Eu enquanto cliente quero ter ciência  das métricas  do meu plantio para auxiliar nos planejamentos</a:t>
                </a:r>
              </a:p>
            </p:txBody>
          </p:sp>
          <p:pic>
            <p:nvPicPr>
              <p:cNvPr id="23" name="Picture 4" descr="Usuário Pessoa Pessoas - Gráfico vetorial grátis no Pixabay">
                <a:extLst>
                  <a:ext uri="{FF2B5EF4-FFF2-40B4-BE49-F238E27FC236}">
                    <a16:creationId xmlns:a16="http://schemas.microsoft.com/office/drawing/2014/main" id="{9C92BAE7-478C-4220-AD02-8B6ED1FDA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1292" y="196964"/>
                <a:ext cx="772885" cy="724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CaixaDeTexto 23"/>
            <p:cNvSpPr txBox="1"/>
            <p:nvPr/>
          </p:nvSpPr>
          <p:spPr>
            <a:xfrm>
              <a:off x="8609746" y="6368565"/>
              <a:ext cx="1420832" cy="338554"/>
            </a:xfrm>
            <a:prstGeom prst="rect">
              <a:avLst/>
            </a:prstGeom>
            <a:solidFill>
              <a:srgbClr val="40404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US#C001.3</a:t>
              </a:r>
            </a:p>
          </p:txBody>
        </p:sp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7713815E-4733-4FFD-8F80-3A097ED445C8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1922F6-B20D-4478-8A4A-A4BB74FFD0A6}"/>
              </a:ext>
            </a:extLst>
          </p:cNvPr>
          <p:cNvSpPr txBox="1"/>
          <p:nvPr/>
        </p:nvSpPr>
        <p:spPr>
          <a:xfrm>
            <a:off x="194077" y="343674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Cliente</a:t>
            </a:r>
          </a:p>
        </p:txBody>
      </p:sp>
      <p:pic>
        <p:nvPicPr>
          <p:cNvPr id="29" name="Imagem 28" descr="Women We Love: 27 Influential Women in Food and ...">
            <a:extLst>
              <a:ext uri="{FF2B5EF4-FFF2-40B4-BE49-F238E27FC236}">
                <a16:creationId xmlns:a16="http://schemas.microsoft.com/office/drawing/2014/main" id="{47794ED9-DE69-4821-A04A-585632CD2C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43"/>
          <a:stretch/>
        </p:blipFill>
        <p:spPr>
          <a:xfrm>
            <a:off x="758548" y="2218958"/>
            <a:ext cx="2992198" cy="26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07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6150" y="4443663"/>
            <a:ext cx="8020945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6000">
                <a:solidFill>
                  <a:srgbClr val="FFFFFF"/>
                </a:solidFill>
                <a:latin typeface="Calibri"/>
                <a:ea typeface="+mj-ea"/>
                <a:cs typeface="Calibri"/>
              </a:rPr>
              <a:t>LEAN UX CANVAS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48566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1154" y="4429919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Gerente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48988" y="4876517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Analista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06295" y="5525214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supervisor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71154" y="1835966"/>
            <a:ext cx="1449977" cy="6645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Obtenção de dados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227195" y="2730412"/>
            <a:ext cx="1717789" cy="7526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Analise e monitoramento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371011" y="4534403"/>
            <a:ext cx="1449977" cy="6645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Relatório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5347470" y="1876132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2756272" y="208437"/>
            <a:ext cx="6679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accent2"/>
                </a:solidFill>
              </a:rPr>
              <a:t>Monitoramento de máquina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5375355" y="3595728"/>
            <a:ext cx="1441269" cy="6537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Dashboard</a:t>
            </a:r>
            <a:endParaRPr lang="pt-BR" b="1">
              <a:solidFill>
                <a:schemeClr val="bg1"/>
              </a:solidFill>
            </a:endParaRPr>
          </a:p>
        </p:txBody>
      </p:sp>
      <p:grpSp>
        <p:nvGrpSpPr>
          <p:cNvPr id="42" name="Agrupar 41"/>
          <p:cNvGrpSpPr/>
          <p:nvPr/>
        </p:nvGrpSpPr>
        <p:grpSpPr>
          <a:xfrm>
            <a:off x="600891" y="223967"/>
            <a:ext cx="10907486" cy="6529530"/>
            <a:chOff x="600891" y="223967"/>
            <a:chExt cx="10907486" cy="6529530"/>
          </a:xfrm>
        </p:grpSpPr>
        <p:grpSp>
          <p:nvGrpSpPr>
            <p:cNvPr id="43" name="Agrupar 42"/>
            <p:cNvGrpSpPr/>
            <p:nvPr/>
          </p:nvGrpSpPr>
          <p:grpSpPr>
            <a:xfrm>
              <a:off x="600891" y="223967"/>
              <a:ext cx="10907486" cy="6529530"/>
              <a:chOff x="600891" y="223967"/>
              <a:chExt cx="10907486" cy="6529530"/>
            </a:xfrm>
          </p:grpSpPr>
          <p:sp>
            <p:nvSpPr>
              <p:cNvPr id="48" name="Retângulo 47"/>
              <p:cNvSpPr/>
              <p:nvPr/>
            </p:nvSpPr>
            <p:spPr>
              <a:xfrm>
                <a:off x="600891" y="223967"/>
                <a:ext cx="10907486" cy="83796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/>
              <p:cNvSpPr/>
              <p:nvPr/>
            </p:nvSpPr>
            <p:spPr>
              <a:xfrm>
                <a:off x="600891" y="1238103"/>
                <a:ext cx="10907486" cy="55153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/>
              <p:cNvCxnSpPr/>
              <p:nvPr/>
            </p:nvCxnSpPr>
            <p:spPr>
              <a:xfrm flipV="1">
                <a:off x="836023" y="3840480"/>
                <a:ext cx="351390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>
              <a:xfrm>
                <a:off x="4502331" y="1515291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>
              <a:xfrm>
                <a:off x="7894319" y="1443445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CaixaDeTexto 43"/>
            <p:cNvSpPr txBox="1"/>
            <p:nvPr/>
          </p:nvSpPr>
          <p:spPr>
            <a:xfrm>
              <a:off x="824607" y="1378547"/>
              <a:ext cx="352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Necessidades/Tarefas Identificadas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5153297" y="1330625"/>
              <a:ext cx="1712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Ideia e Soluções</a:t>
              </a: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8527026" y="1218470"/>
              <a:ext cx="233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b="1"/>
                <a:t>Benefícios para o negócio e para o time</a:t>
              </a:r>
            </a:p>
          </p:txBody>
        </p:sp>
      </p:grpSp>
      <p:sp>
        <p:nvSpPr>
          <p:cNvPr id="31" name="CaixaDeTexto 30"/>
          <p:cNvSpPr txBox="1"/>
          <p:nvPr/>
        </p:nvSpPr>
        <p:spPr>
          <a:xfrm>
            <a:off x="1676321" y="3859292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Cliente e Usuário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5371011" y="5541112"/>
            <a:ext cx="1449977" cy="66459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Notificações</a:t>
            </a:r>
          </a:p>
        </p:txBody>
      </p:sp>
      <p:sp>
        <p:nvSpPr>
          <p:cNvPr id="47" name="Retângulo 46"/>
          <p:cNvSpPr/>
          <p:nvPr/>
        </p:nvSpPr>
        <p:spPr>
          <a:xfrm>
            <a:off x="5375355" y="2655575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Banco de Dados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8405208" y="2040976"/>
            <a:ext cx="1775518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Disponibilidade de dados</a:t>
            </a:r>
          </a:p>
        </p:txBody>
      </p:sp>
      <p:sp>
        <p:nvSpPr>
          <p:cNvPr id="54" name="Retângulo 53"/>
          <p:cNvSpPr/>
          <p:nvPr/>
        </p:nvSpPr>
        <p:spPr>
          <a:xfrm>
            <a:off x="9403282" y="2680422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Guardar dados</a:t>
            </a:r>
          </a:p>
        </p:txBody>
      </p:sp>
      <p:sp>
        <p:nvSpPr>
          <p:cNvPr id="55" name="Retângulo 54"/>
          <p:cNvSpPr/>
          <p:nvPr/>
        </p:nvSpPr>
        <p:spPr>
          <a:xfrm>
            <a:off x="8572332" y="3982291"/>
            <a:ext cx="1441269" cy="6537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Visibilidade de dados</a:t>
            </a:r>
          </a:p>
        </p:txBody>
      </p:sp>
      <p:sp>
        <p:nvSpPr>
          <p:cNvPr id="56" name="Retângulo 55"/>
          <p:cNvSpPr/>
          <p:nvPr/>
        </p:nvSpPr>
        <p:spPr>
          <a:xfrm>
            <a:off x="9601918" y="4610066"/>
            <a:ext cx="1441269" cy="6537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Visão de negócio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8831136" y="5412939"/>
            <a:ext cx="1441269" cy="6537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Decisões mais rápidas</a:t>
            </a:r>
          </a:p>
        </p:txBody>
      </p:sp>
    </p:spTree>
    <p:extLst>
      <p:ext uri="{BB962C8B-B14F-4D97-AF65-F5344CB8AC3E}">
        <p14:creationId xmlns:p14="http://schemas.microsoft.com/office/powerpoint/2010/main" val="184085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1154" y="4429919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Gerente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48988" y="4876517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Analista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06295" y="5525214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supervisor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171167" y="1977730"/>
            <a:ext cx="1717789" cy="75268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Histórico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4798414" y="4602772"/>
            <a:ext cx="1449977" cy="664595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5744090" y="1726431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098513" y="208437"/>
            <a:ext cx="5994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accent2"/>
                </a:solidFill>
              </a:rPr>
              <a:t>Analise e monitoramento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5152004" y="3636822"/>
            <a:ext cx="1441269" cy="6537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Relatório</a:t>
            </a:r>
          </a:p>
        </p:txBody>
      </p:sp>
      <p:grpSp>
        <p:nvGrpSpPr>
          <p:cNvPr id="42" name="Agrupar 41"/>
          <p:cNvGrpSpPr/>
          <p:nvPr/>
        </p:nvGrpSpPr>
        <p:grpSpPr>
          <a:xfrm>
            <a:off x="600891" y="223967"/>
            <a:ext cx="10907486" cy="6529530"/>
            <a:chOff x="600891" y="223967"/>
            <a:chExt cx="10907486" cy="6529530"/>
          </a:xfrm>
        </p:grpSpPr>
        <p:grpSp>
          <p:nvGrpSpPr>
            <p:cNvPr id="43" name="Agrupar 42"/>
            <p:cNvGrpSpPr/>
            <p:nvPr/>
          </p:nvGrpSpPr>
          <p:grpSpPr>
            <a:xfrm>
              <a:off x="600891" y="223967"/>
              <a:ext cx="10907486" cy="6529530"/>
              <a:chOff x="600891" y="223967"/>
              <a:chExt cx="10907486" cy="6529530"/>
            </a:xfrm>
          </p:grpSpPr>
          <p:sp>
            <p:nvSpPr>
              <p:cNvPr id="48" name="Retângulo 47"/>
              <p:cNvSpPr/>
              <p:nvPr/>
            </p:nvSpPr>
            <p:spPr>
              <a:xfrm>
                <a:off x="600891" y="223967"/>
                <a:ext cx="10907486" cy="83796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/>
              <p:cNvSpPr/>
              <p:nvPr/>
            </p:nvSpPr>
            <p:spPr>
              <a:xfrm>
                <a:off x="600891" y="1238103"/>
                <a:ext cx="10907486" cy="55153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/>
              <p:cNvCxnSpPr/>
              <p:nvPr/>
            </p:nvCxnSpPr>
            <p:spPr>
              <a:xfrm flipV="1">
                <a:off x="836023" y="3840480"/>
                <a:ext cx="351390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>
              <a:xfrm>
                <a:off x="4502331" y="1515291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>
              <a:xfrm>
                <a:off x="7894319" y="1443445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CaixaDeTexto 43"/>
            <p:cNvSpPr txBox="1"/>
            <p:nvPr/>
          </p:nvSpPr>
          <p:spPr>
            <a:xfrm>
              <a:off x="824607" y="1378547"/>
              <a:ext cx="352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Necessidades/Tarefas Identificadas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5153297" y="1330625"/>
              <a:ext cx="1712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Ideia e Soluções</a:t>
              </a: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8527026" y="1218470"/>
              <a:ext cx="233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b="1"/>
                <a:t>Benefícios para o negócio e para o time</a:t>
              </a:r>
            </a:p>
          </p:txBody>
        </p:sp>
      </p:grpSp>
      <p:sp>
        <p:nvSpPr>
          <p:cNvPr id="31" name="CaixaDeTexto 30"/>
          <p:cNvSpPr txBox="1"/>
          <p:nvPr/>
        </p:nvSpPr>
        <p:spPr>
          <a:xfrm>
            <a:off x="1676321" y="3859292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Cliente e Usuário</a:t>
            </a:r>
          </a:p>
        </p:txBody>
      </p:sp>
      <p:sp>
        <p:nvSpPr>
          <p:cNvPr id="41" name="Retângulo 40"/>
          <p:cNvSpPr/>
          <p:nvPr/>
        </p:nvSpPr>
        <p:spPr>
          <a:xfrm>
            <a:off x="6351176" y="5171418"/>
            <a:ext cx="1449977" cy="664595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Notificações</a:t>
            </a:r>
          </a:p>
        </p:txBody>
      </p:sp>
      <p:sp>
        <p:nvSpPr>
          <p:cNvPr id="47" name="Retângulo 46"/>
          <p:cNvSpPr/>
          <p:nvPr/>
        </p:nvSpPr>
        <p:spPr>
          <a:xfrm>
            <a:off x="4798414" y="2546787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Dashboard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8405208" y="2040976"/>
            <a:ext cx="1775518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Disponibilidade de dados</a:t>
            </a:r>
          </a:p>
        </p:txBody>
      </p:sp>
      <p:sp>
        <p:nvSpPr>
          <p:cNvPr id="54" name="Retângulo 53"/>
          <p:cNvSpPr/>
          <p:nvPr/>
        </p:nvSpPr>
        <p:spPr>
          <a:xfrm>
            <a:off x="9403282" y="2680422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Guardar dados</a:t>
            </a:r>
          </a:p>
        </p:txBody>
      </p:sp>
      <p:sp>
        <p:nvSpPr>
          <p:cNvPr id="55" name="Retângulo 54"/>
          <p:cNvSpPr/>
          <p:nvPr/>
        </p:nvSpPr>
        <p:spPr>
          <a:xfrm>
            <a:off x="8430505" y="3475465"/>
            <a:ext cx="1441269" cy="6537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Visibilidade de dados</a:t>
            </a:r>
          </a:p>
        </p:txBody>
      </p:sp>
      <p:sp>
        <p:nvSpPr>
          <p:cNvPr id="56" name="Retângulo 55"/>
          <p:cNvSpPr/>
          <p:nvPr/>
        </p:nvSpPr>
        <p:spPr>
          <a:xfrm>
            <a:off x="9460091" y="4103240"/>
            <a:ext cx="1441269" cy="6537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Visão de negócio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8831136" y="5412939"/>
            <a:ext cx="1441269" cy="65371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Decisões mais rápidas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1542784" y="2800669"/>
            <a:ext cx="1717789" cy="75268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Real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6293279" y="2899635"/>
            <a:ext cx="1441269" cy="6537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6346367" y="4367824"/>
            <a:ext cx="1441269" cy="653716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Dashboard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4843302" y="5719022"/>
            <a:ext cx="1449977" cy="664595"/>
          </a:xfrm>
          <a:prstGeom prst="rect">
            <a:avLst/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422376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1154" y="4429919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Gerente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48988" y="4876517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Analista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06295" y="5525214"/>
            <a:ext cx="1449977" cy="6645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tx1"/>
                </a:solidFill>
              </a:rPr>
              <a:t>supervisor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71154" y="1835966"/>
            <a:ext cx="1449977" cy="66459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Disco/CPU/Memória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4809942" y="1951882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3779725" y="208437"/>
            <a:ext cx="46325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>
                <a:solidFill>
                  <a:schemeClr val="accent2"/>
                </a:solidFill>
              </a:rPr>
              <a:t>Obtenção de dados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5567353" y="2569170"/>
            <a:ext cx="1441269" cy="653716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psutil</a:t>
            </a:r>
            <a:endParaRPr lang="pt-BR" b="1">
              <a:solidFill>
                <a:schemeClr val="bg1"/>
              </a:solidFill>
            </a:endParaRPr>
          </a:p>
        </p:txBody>
      </p:sp>
      <p:grpSp>
        <p:nvGrpSpPr>
          <p:cNvPr id="42" name="Agrupar 41"/>
          <p:cNvGrpSpPr/>
          <p:nvPr/>
        </p:nvGrpSpPr>
        <p:grpSpPr>
          <a:xfrm>
            <a:off x="600891" y="223967"/>
            <a:ext cx="10907486" cy="6529530"/>
            <a:chOff x="600891" y="223967"/>
            <a:chExt cx="10907486" cy="6529530"/>
          </a:xfrm>
        </p:grpSpPr>
        <p:grpSp>
          <p:nvGrpSpPr>
            <p:cNvPr id="43" name="Agrupar 42"/>
            <p:cNvGrpSpPr/>
            <p:nvPr/>
          </p:nvGrpSpPr>
          <p:grpSpPr>
            <a:xfrm>
              <a:off x="600891" y="223967"/>
              <a:ext cx="10907486" cy="6529530"/>
              <a:chOff x="600891" y="223967"/>
              <a:chExt cx="10907486" cy="6529530"/>
            </a:xfrm>
          </p:grpSpPr>
          <p:sp>
            <p:nvSpPr>
              <p:cNvPr id="48" name="Retângulo 47"/>
              <p:cNvSpPr/>
              <p:nvPr/>
            </p:nvSpPr>
            <p:spPr>
              <a:xfrm>
                <a:off x="600891" y="223967"/>
                <a:ext cx="10907486" cy="83796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/>
              <p:cNvSpPr/>
              <p:nvPr/>
            </p:nvSpPr>
            <p:spPr>
              <a:xfrm>
                <a:off x="600891" y="1238103"/>
                <a:ext cx="10907486" cy="5515394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/>
              <p:cNvCxnSpPr/>
              <p:nvPr/>
            </p:nvCxnSpPr>
            <p:spPr>
              <a:xfrm flipV="1">
                <a:off x="836023" y="3840480"/>
                <a:ext cx="351390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>
              <a:xfrm>
                <a:off x="4502331" y="1515291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>
              <a:xfrm>
                <a:off x="7894319" y="1443445"/>
                <a:ext cx="0" cy="479406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CaixaDeTexto 43"/>
            <p:cNvSpPr txBox="1"/>
            <p:nvPr/>
          </p:nvSpPr>
          <p:spPr>
            <a:xfrm>
              <a:off x="824607" y="1378547"/>
              <a:ext cx="3525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Necessidades/Tarefas Identificadas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5153297" y="1330625"/>
              <a:ext cx="1712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/>
                <a:t>Ideia e Soluções</a:t>
              </a: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8527026" y="1218470"/>
              <a:ext cx="233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b="1"/>
                <a:t>Benefícios para o negócio e para o time</a:t>
              </a:r>
            </a:p>
          </p:txBody>
        </p:sp>
      </p:grpSp>
      <p:sp>
        <p:nvSpPr>
          <p:cNvPr id="31" name="CaixaDeTexto 30"/>
          <p:cNvSpPr txBox="1"/>
          <p:nvPr/>
        </p:nvSpPr>
        <p:spPr>
          <a:xfrm>
            <a:off x="1676321" y="3859292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Cliente e Usuário</a:t>
            </a:r>
          </a:p>
        </p:txBody>
      </p:sp>
      <p:sp>
        <p:nvSpPr>
          <p:cNvPr id="53" name="Retângulo 52"/>
          <p:cNvSpPr/>
          <p:nvPr/>
        </p:nvSpPr>
        <p:spPr>
          <a:xfrm>
            <a:off x="8405208" y="2040976"/>
            <a:ext cx="1775518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Disponibilidade de dados</a:t>
            </a:r>
          </a:p>
        </p:txBody>
      </p:sp>
      <p:sp>
        <p:nvSpPr>
          <p:cNvPr id="54" name="Retângulo 53"/>
          <p:cNvSpPr/>
          <p:nvPr/>
        </p:nvSpPr>
        <p:spPr>
          <a:xfrm>
            <a:off x="8687915" y="4939858"/>
            <a:ext cx="1441269" cy="6537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Armazenar dados</a:t>
            </a:r>
          </a:p>
        </p:txBody>
      </p:sp>
      <p:sp>
        <p:nvSpPr>
          <p:cNvPr id="32" name="Retângulo 31"/>
          <p:cNvSpPr/>
          <p:nvPr/>
        </p:nvSpPr>
        <p:spPr>
          <a:xfrm>
            <a:off x="2428356" y="2892654"/>
            <a:ext cx="1441269" cy="6537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Guardar dados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4900131" y="4222801"/>
            <a:ext cx="1441269" cy="6537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Mysql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5508508" y="5034413"/>
            <a:ext cx="1441269" cy="6537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5970022" y="3707638"/>
            <a:ext cx="1771896" cy="6537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err="1">
                <a:solidFill>
                  <a:schemeClr val="bg1"/>
                </a:solidFill>
              </a:rPr>
              <a:t>Mysql.connector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8838862" y="2822196"/>
            <a:ext cx="1441269" cy="65371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chemeClr val="bg1"/>
                </a:solidFill>
              </a:rPr>
              <a:t>Precisão dos dados</a:t>
            </a:r>
          </a:p>
        </p:txBody>
      </p:sp>
    </p:spTree>
    <p:extLst>
      <p:ext uri="{BB962C8B-B14F-4D97-AF65-F5344CB8AC3E}">
        <p14:creationId xmlns:p14="http://schemas.microsoft.com/office/powerpoint/2010/main" val="401554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773" y="4443663"/>
            <a:ext cx="8250982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6000">
                <a:solidFill>
                  <a:srgbClr val="FFFFFF"/>
                </a:solidFill>
                <a:latin typeface="Calibri"/>
                <a:ea typeface="+mj-ea"/>
                <a:cs typeface="Calibri"/>
              </a:rPr>
              <a:t>PLANILHA DE REQUISITOS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79156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0CB92DB-3B5A-4D00-95DD-DB76C9154511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181726"/>
              </p:ext>
            </p:extLst>
          </p:nvPr>
        </p:nvGraphicFramePr>
        <p:xfrm>
          <a:off x="1826644" y="1530499"/>
          <a:ext cx="8366182" cy="46892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0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2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3019">
                  <a:extLst>
                    <a:ext uri="{9D8B030D-6E8A-4147-A177-3AD203B41FA5}">
                      <a16:colId xmlns:a16="http://schemas.microsoft.com/office/drawing/2014/main" val="3456274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Nome</a:t>
                      </a:r>
                      <a:endParaRPr lang="pt-BR" sz="1600" b="1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Descrição do Requisito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 </a:t>
                      </a:r>
                      <a:r>
                        <a:rPr lang="pt-BR" sz="1600" i="0" u="none" strike="noStrike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Desejável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Acesso aos dados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 solução deve conter gráficos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online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 solução deve conter gráficos históricos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491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Geração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de relatórios sobre incidentes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Aplicação deve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conter notificações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Aplicação deve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conter alerta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519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sistema deve captar os dados da maquina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captar a memória virtual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guardar os dados da memória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virtual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315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captar os status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da memória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guardar os dados da memória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10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deverá ser hospedados em nuvem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 conter dashboard da plantação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Os</a:t>
                      </a:r>
                      <a:r>
                        <a:rPr lang="pt-BR" sz="1400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gráficos devem receber valores de sensores</a:t>
                      </a:r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 conter sensores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552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 ter uma interface financeira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 solução deve fornecer uma base de dados do plantio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799265" y="226767"/>
            <a:ext cx="2593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</a:t>
            </a:r>
            <a:endParaRPr lang="pt-BR" sz="360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67596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room full of furniture&#10;&#10;Description automatically generated">
            <a:extLst>
              <a:ext uri="{FF2B5EF4-FFF2-40B4-BE49-F238E27FC236}">
                <a16:creationId xmlns:a16="http://schemas.microsoft.com/office/drawing/2014/main" id="{1C58C020-64AE-46CF-95E6-B47973EBB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-2027207" y="2617607"/>
            <a:ext cx="9144000" cy="29005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NOVO LLD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04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>
            <a:extLst>
              <a:ext uri="{FF2B5EF4-FFF2-40B4-BE49-F238E27FC236}">
                <a16:creationId xmlns:a16="http://schemas.microsoft.com/office/drawing/2014/main" id="{421ACF1D-299F-41A0-AC12-211D55575B1F}"/>
              </a:ext>
            </a:extLst>
          </p:cNvPr>
          <p:cNvSpPr txBox="1"/>
          <p:nvPr/>
        </p:nvSpPr>
        <p:spPr>
          <a:xfrm>
            <a:off x="194547" y="5888887"/>
            <a:ext cx="1876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Sensores</a:t>
            </a:r>
            <a:r>
              <a:rPr lang="en-US" sz="1200"/>
              <a:t> </a:t>
            </a:r>
            <a:r>
              <a:rPr lang="en-US" sz="1200">
                <a:solidFill>
                  <a:srgbClr val="0070C0"/>
                </a:solidFill>
              </a:rPr>
              <a:t>DHT11</a:t>
            </a:r>
            <a:r>
              <a:rPr lang="en-US" sz="1200"/>
              <a:t> e </a:t>
            </a:r>
            <a:r>
              <a:rPr lang="en-US" sz="1200">
                <a:solidFill>
                  <a:srgbClr val="0070C0"/>
                </a:solidFill>
              </a:rPr>
              <a:t>SHT20 I2C </a:t>
            </a:r>
            <a:r>
              <a:rPr lang="en-US" sz="1200"/>
              <a:t>para a </a:t>
            </a:r>
            <a:r>
              <a:rPr lang="en-US" sz="1200" err="1"/>
              <a:t>captação</a:t>
            </a:r>
            <a:r>
              <a:rPr lang="en-US" sz="1200"/>
              <a:t> de </a:t>
            </a:r>
            <a:r>
              <a:rPr lang="en-US" sz="1200" err="1"/>
              <a:t>temperatura</a:t>
            </a:r>
            <a:r>
              <a:rPr lang="en-US" sz="1200"/>
              <a:t> e </a:t>
            </a:r>
            <a:r>
              <a:rPr lang="en-US" sz="1200" err="1"/>
              <a:t>umidade</a:t>
            </a:r>
            <a:r>
              <a:rPr lang="en-US" sz="1200"/>
              <a:t> da  </a:t>
            </a:r>
            <a:r>
              <a:rPr lang="en-US" sz="1200" err="1"/>
              <a:t>atmosfera</a:t>
            </a:r>
            <a:r>
              <a:rPr lang="en-US" sz="1200"/>
              <a:t> e solo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F88693E-829D-4EE2-8918-28FDDE19804C}"/>
              </a:ext>
            </a:extLst>
          </p:cNvPr>
          <p:cNvSpPr txBox="1"/>
          <p:nvPr/>
        </p:nvSpPr>
        <p:spPr>
          <a:xfrm>
            <a:off x="7251667" y="5489866"/>
            <a:ext cx="170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As informações coletadas são armazenadas na nuvem.</a:t>
            </a:r>
            <a:endParaRPr lang="en-US" sz="1200"/>
          </a:p>
        </p:txBody>
      </p:sp>
      <p:cxnSp>
        <p:nvCxnSpPr>
          <p:cNvPr id="1025" name="Conector de Seta Reta 1024">
            <a:extLst>
              <a:ext uri="{FF2B5EF4-FFF2-40B4-BE49-F238E27FC236}">
                <a16:creationId xmlns:a16="http://schemas.microsoft.com/office/drawing/2014/main" id="{A3834137-334A-4878-814E-8C0560059CEA}"/>
              </a:ext>
            </a:extLst>
          </p:cNvPr>
          <p:cNvCxnSpPr>
            <a:cxnSpLocks/>
          </p:cNvCxnSpPr>
          <p:nvPr/>
        </p:nvCxnSpPr>
        <p:spPr>
          <a:xfrm flipV="1">
            <a:off x="2748517" y="4333957"/>
            <a:ext cx="5581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Conector de Seta Reta 1028">
            <a:extLst>
              <a:ext uri="{FF2B5EF4-FFF2-40B4-BE49-F238E27FC236}">
                <a16:creationId xmlns:a16="http://schemas.microsoft.com/office/drawing/2014/main" id="{2DD1BCCD-8AFF-48AE-97E8-4062B52E4710}"/>
              </a:ext>
            </a:extLst>
          </p:cNvPr>
          <p:cNvCxnSpPr>
            <a:cxnSpLocks/>
          </p:cNvCxnSpPr>
          <p:nvPr/>
        </p:nvCxnSpPr>
        <p:spPr>
          <a:xfrm>
            <a:off x="3234508" y="4101862"/>
            <a:ext cx="471644" cy="57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C613216F-1CCA-46EC-8C3B-591946BEB320}"/>
              </a:ext>
            </a:extLst>
          </p:cNvPr>
          <p:cNvCxnSpPr/>
          <p:nvPr/>
        </p:nvCxnSpPr>
        <p:spPr>
          <a:xfrm flipV="1">
            <a:off x="2760156" y="5448488"/>
            <a:ext cx="5581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E530738E-06BC-4693-835A-4EC824A5542A}"/>
              </a:ext>
            </a:extLst>
          </p:cNvPr>
          <p:cNvCxnSpPr>
            <a:cxnSpLocks/>
          </p:cNvCxnSpPr>
          <p:nvPr/>
        </p:nvCxnSpPr>
        <p:spPr>
          <a:xfrm flipV="1">
            <a:off x="8871916" y="5028241"/>
            <a:ext cx="484932" cy="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087F439-9382-46AB-BE60-A84E5C0562A4}"/>
              </a:ext>
            </a:extLst>
          </p:cNvPr>
          <p:cNvSpPr txBox="1"/>
          <p:nvPr/>
        </p:nvSpPr>
        <p:spPr>
          <a:xfrm>
            <a:off x="10505234" y="5675739"/>
            <a:ext cx="142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As informações armazenadas são compiladas em um banco de dados.</a:t>
            </a:r>
            <a:endParaRPr lang="en-US" sz="120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F9B71CD-1AEB-4825-81A0-53D4B6667B78}"/>
              </a:ext>
            </a:extLst>
          </p:cNvPr>
          <p:cNvSpPr txBox="1"/>
          <p:nvPr/>
        </p:nvSpPr>
        <p:spPr>
          <a:xfrm>
            <a:off x="1843416" y="6460839"/>
            <a:ext cx="195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Arduino UNO/ Protoboard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E18087-8B4C-4F68-87AD-19DD2DB42EBB}"/>
              </a:ext>
            </a:extLst>
          </p:cNvPr>
          <p:cNvSpPr txBox="1"/>
          <p:nvPr/>
        </p:nvSpPr>
        <p:spPr>
          <a:xfrm>
            <a:off x="9010732" y="3623991"/>
            <a:ext cx="157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Servidor HP Enterprise </a:t>
            </a:r>
            <a:r>
              <a:rPr lang="pt-BR" sz="1200" err="1">
                <a:solidFill>
                  <a:srgbClr val="0070C0"/>
                </a:solidFill>
              </a:rPr>
              <a:t>Gen</a:t>
            </a:r>
            <a:r>
              <a:rPr lang="pt-BR" sz="1200">
                <a:solidFill>
                  <a:srgbClr val="0070C0"/>
                </a:solidFill>
              </a:rPr>
              <a:t> 10 16GB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9A90192-4982-4063-987F-578B08FBC56E}"/>
              </a:ext>
            </a:extLst>
          </p:cNvPr>
          <p:cNvSpPr txBox="1"/>
          <p:nvPr/>
        </p:nvSpPr>
        <p:spPr>
          <a:xfrm>
            <a:off x="3617250" y="5074844"/>
            <a:ext cx="934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Roteador</a:t>
            </a:r>
          </a:p>
          <a:p>
            <a:r>
              <a:rPr lang="pt-BR" sz="1200">
                <a:solidFill>
                  <a:srgbClr val="0070C0"/>
                </a:solidFill>
              </a:rPr>
              <a:t>WiFi  - 5MB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128D987-1D75-4EA1-A889-6F1530FC8C90}"/>
              </a:ext>
            </a:extLst>
          </p:cNvPr>
          <p:cNvSpPr txBox="1"/>
          <p:nvPr/>
        </p:nvSpPr>
        <p:spPr>
          <a:xfrm>
            <a:off x="262637" y="3747750"/>
            <a:ext cx="107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Node JS</a:t>
            </a:r>
          </a:p>
          <a:p>
            <a:r>
              <a:rPr lang="pt-BR" sz="1200">
                <a:solidFill>
                  <a:srgbClr val="0070C0"/>
                </a:solidFill>
              </a:rPr>
              <a:t>IDE Arduíno</a:t>
            </a:r>
            <a:endParaRPr lang="en-US" sz="1200">
              <a:solidFill>
                <a:srgbClr val="0070C0"/>
              </a:solidFill>
            </a:endParaRP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C8062EC1-04AA-4EB6-A13F-BCAC2C2B9B39}"/>
              </a:ext>
            </a:extLst>
          </p:cNvPr>
          <p:cNvCxnSpPr>
            <a:cxnSpLocks/>
          </p:cNvCxnSpPr>
          <p:nvPr/>
        </p:nvCxnSpPr>
        <p:spPr>
          <a:xfrm flipH="1" flipV="1">
            <a:off x="3026286" y="1436206"/>
            <a:ext cx="428157" cy="27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2CCDDBB-8D2B-4018-B5F8-9C73189CB465}"/>
              </a:ext>
            </a:extLst>
          </p:cNvPr>
          <p:cNvCxnSpPr>
            <a:cxnSpLocks/>
          </p:cNvCxnSpPr>
          <p:nvPr/>
        </p:nvCxnSpPr>
        <p:spPr>
          <a:xfrm flipH="1">
            <a:off x="3107194" y="2187634"/>
            <a:ext cx="367794" cy="18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47DB545-BA57-4E97-BDA7-AE1F040DE6E7}"/>
              </a:ext>
            </a:extLst>
          </p:cNvPr>
          <p:cNvSpPr txBox="1"/>
          <p:nvPr/>
        </p:nvSpPr>
        <p:spPr>
          <a:xfrm>
            <a:off x="2812085" y="272706"/>
            <a:ext cx="1853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As informações compiladas são acessadas pelo cliente, permitindo assim sua tomada de decisão.</a:t>
            </a:r>
            <a:endParaRPr lang="en-US" sz="120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126DA0B-30BD-485C-9539-697C061BA2B3}"/>
              </a:ext>
            </a:extLst>
          </p:cNvPr>
          <p:cNvSpPr txBox="1"/>
          <p:nvPr/>
        </p:nvSpPr>
        <p:spPr>
          <a:xfrm>
            <a:off x="2132839" y="2672102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Notebook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6CEAE43-2EA5-4499-BF58-0FBA784454F4}"/>
              </a:ext>
            </a:extLst>
          </p:cNvPr>
          <p:cNvSpPr txBox="1"/>
          <p:nvPr/>
        </p:nvSpPr>
        <p:spPr>
          <a:xfrm>
            <a:off x="256997" y="540477"/>
            <a:ext cx="1437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Celular (3G, 4G, 5G)</a:t>
            </a:r>
          </a:p>
          <a:p>
            <a:r>
              <a:rPr lang="pt-BR" sz="1200">
                <a:solidFill>
                  <a:srgbClr val="0070C0"/>
                </a:solidFill>
              </a:rPr>
              <a:t>Android 7+</a:t>
            </a:r>
          </a:p>
          <a:p>
            <a:r>
              <a:rPr lang="pt-BR" sz="1200">
                <a:solidFill>
                  <a:srgbClr val="0070C0"/>
                </a:solidFill>
              </a:rPr>
              <a:t>IOS 11+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8014528-5CAE-4418-976D-6B434F285963}"/>
              </a:ext>
            </a:extLst>
          </p:cNvPr>
          <p:cNvCxnSpPr/>
          <p:nvPr/>
        </p:nvCxnSpPr>
        <p:spPr>
          <a:xfrm>
            <a:off x="10250660" y="5004842"/>
            <a:ext cx="397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ACB0D1-5E5B-4500-AFDD-BC1126FA82D7}"/>
              </a:ext>
            </a:extLst>
          </p:cNvPr>
          <p:cNvSpPr txBox="1"/>
          <p:nvPr/>
        </p:nvSpPr>
        <p:spPr>
          <a:xfrm>
            <a:off x="10847038" y="5243910"/>
            <a:ext cx="1139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Banco de Dados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3525163" y="2177138"/>
            <a:ext cx="94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Roteador</a:t>
            </a:r>
          </a:p>
          <a:p>
            <a:r>
              <a:rPr lang="pt-BR" sz="1200">
                <a:solidFill>
                  <a:srgbClr val="0070C0"/>
                </a:solidFill>
              </a:rPr>
              <a:t>WiFi – 5MB</a:t>
            </a:r>
            <a:endParaRPr lang="en-US" sz="1200">
              <a:solidFill>
                <a:srgbClr val="0070C0"/>
              </a:solidFill>
            </a:endParaRP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04E643D9-5B4D-4384-AAD0-83AA5F1E4DA8}"/>
              </a:ext>
            </a:extLst>
          </p:cNvPr>
          <p:cNvCxnSpPr>
            <a:cxnSpLocks/>
          </p:cNvCxnSpPr>
          <p:nvPr/>
        </p:nvCxnSpPr>
        <p:spPr>
          <a:xfrm>
            <a:off x="4679457" y="4978054"/>
            <a:ext cx="829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10E399A8-2633-4AF5-BE79-4B3BE0354273}"/>
              </a:ext>
            </a:extLst>
          </p:cNvPr>
          <p:cNvCxnSpPr/>
          <p:nvPr/>
        </p:nvCxnSpPr>
        <p:spPr>
          <a:xfrm>
            <a:off x="6243129" y="4964678"/>
            <a:ext cx="695771" cy="1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mo montar o Arduino na protoboard | Arduino e Cia">
            <a:extLst>
              <a:ext uri="{FF2B5EF4-FFF2-40B4-BE49-F238E27FC236}">
                <a16:creationId xmlns:a16="http://schemas.microsoft.com/office/drawing/2014/main" id="{DF43ECAA-ED3A-44C8-9E22-7976D7795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5688100"/>
            <a:ext cx="1409025" cy="8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4DC5BD77-2750-4206-8444-1A3B4F2076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81" y="3586639"/>
            <a:ext cx="783889" cy="783889"/>
          </a:xfrm>
          <a:prstGeom prst="rect">
            <a:avLst/>
          </a:prstGeom>
        </p:spPr>
      </p:pic>
      <p:pic>
        <p:nvPicPr>
          <p:cNvPr id="46" name="Imagem 45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CA724506-9E4F-4A2F-8733-F7CEAF35B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06" y="1893863"/>
            <a:ext cx="783889" cy="78388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8936AB-F172-4727-B2A3-52A4112DAF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86" y="2572771"/>
            <a:ext cx="248721" cy="24872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DCA0AB4-AF0B-4292-AB8B-7EBE6E08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195" y="2164387"/>
            <a:ext cx="336257" cy="33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41D5D07-6096-4E15-993E-0ED2B5E2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38" y="1823185"/>
            <a:ext cx="277508" cy="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5D60696-07EF-4F21-96C6-11403DCD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572" y="701258"/>
            <a:ext cx="214662" cy="25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C7F7996-4902-4B8C-A0FD-9C145D3EE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879" y="1065878"/>
            <a:ext cx="277509" cy="3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Uma imagem contendo relógio, quarto&#10;&#10;Descrição gerada automaticamente">
            <a:extLst>
              <a:ext uri="{FF2B5EF4-FFF2-40B4-BE49-F238E27FC236}">
                <a16:creationId xmlns:a16="http://schemas.microsoft.com/office/drawing/2014/main" id="{8344A044-6132-408C-B9AB-5E68984F36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987" y="736639"/>
            <a:ext cx="722996" cy="722996"/>
          </a:xfrm>
          <a:prstGeom prst="rect">
            <a:avLst/>
          </a:prstGeom>
        </p:spPr>
      </p:pic>
      <p:pic>
        <p:nvPicPr>
          <p:cNvPr id="29" name="Imagem 28" descr="Uma imagem contendo placar, quarto&#10;&#10;Descrição gerada automaticamente">
            <a:extLst>
              <a:ext uri="{FF2B5EF4-FFF2-40B4-BE49-F238E27FC236}">
                <a16:creationId xmlns:a16="http://schemas.microsoft.com/office/drawing/2014/main" id="{59478B69-1E2D-46C1-B7B4-8248D74E59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86" y="1503504"/>
            <a:ext cx="726694" cy="726694"/>
          </a:xfrm>
          <a:prstGeom prst="rect">
            <a:avLst/>
          </a:prstGeom>
        </p:spPr>
      </p:pic>
      <p:pic>
        <p:nvPicPr>
          <p:cNvPr id="58" name="Imagem 57" descr="Uma imagem contendo placar, quarto&#10;&#10;Descrição gerada automaticamente">
            <a:extLst>
              <a:ext uri="{FF2B5EF4-FFF2-40B4-BE49-F238E27FC236}">
                <a16:creationId xmlns:a16="http://schemas.microsoft.com/office/drawing/2014/main" id="{3C1AAE7E-654D-4837-A2CD-3BA91E9449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59" y="4391809"/>
            <a:ext cx="726694" cy="72669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F0937FC-6CED-4D6F-8478-51E011B62A2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01" y="4673924"/>
            <a:ext cx="480409" cy="480409"/>
          </a:xfrm>
          <a:prstGeom prst="rect">
            <a:avLst/>
          </a:prstGeom>
        </p:spPr>
      </p:pic>
      <p:pic>
        <p:nvPicPr>
          <p:cNvPr id="1042" name="Picture 18" descr="Microsoft azure logo png 5 » PNG Image">
            <a:extLst>
              <a:ext uri="{FF2B5EF4-FFF2-40B4-BE49-F238E27FC236}">
                <a16:creationId xmlns:a16="http://schemas.microsoft.com/office/drawing/2014/main" id="{5E38A8C1-F1AD-457E-9FA2-336F621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781" y="3968826"/>
            <a:ext cx="1061230" cy="8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8AF305E-8561-4535-BD54-D62B33057D7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70" y="4070432"/>
            <a:ext cx="1359653" cy="1372432"/>
          </a:xfrm>
          <a:prstGeom prst="rect">
            <a:avLst/>
          </a:prstGeom>
        </p:spPr>
      </p:pic>
      <p:pic>
        <p:nvPicPr>
          <p:cNvPr id="44" name="Imagem 43" descr="Uma imagem contendo objeto, kit, relógio&#10;&#10;Descrição gerada automaticamente">
            <a:extLst>
              <a:ext uri="{FF2B5EF4-FFF2-40B4-BE49-F238E27FC236}">
                <a16:creationId xmlns:a16="http://schemas.microsoft.com/office/drawing/2014/main" id="{92A54939-8E6A-4D69-9564-4331DADC857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29" y="4700869"/>
            <a:ext cx="698104" cy="704665"/>
          </a:xfrm>
          <a:prstGeom prst="rect">
            <a:avLst/>
          </a:prstGeom>
        </p:spPr>
      </p:pic>
      <p:pic>
        <p:nvPicPr>
          <p:cNvPr id="51" name="Imagem 50" descr="Uma imagem contendo garrafa, copo, caneca&#10;&#10;Descrição gerada automaticamente">
            <a:extLst>
              <a:ext uri="{FF2B5EF4-FFF2-40B4-BE49-F238E27FC236}">
                <a16:creationId xmlns:a16="http://schemas.microsoft.com/office/drawing/2014/main" id="{EF09E6D2-0A84-43DE-9D95-7AA9EA17337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930" y="4518571"/>
            <a:ext cx="759600" cy="76673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038F504-43BD-4E04-A6D4-E8DA3DD639DD}"/>
              </a:ext>
            </a:extLst>
          </p:cNvPr>
          <p:cNvSpPr/>
          <p:nvPr/>
        </p:nvSpPr>
        <p:spPr>
          <a:xfrm>
            <a:off x="126522" y="3184840"/>
            <a:ext cx="4461463" cy="360210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561C409-4212-43C1-9BC9-65B96DF549AB}"/>
              </a:ext>
            </a:extLst>
          </p:cNvPr>
          <p:cNvSpPr txBox="1"/>
          <p:nvPr/>
        </p:nvSpPr>
        <p:spPr>
          <a:xfrm>
            <a:off x="1852335" y="3226788"/>
            <a:ext cx="1346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Plantação</a:t>
            </a:r>
            <a:endParaRPr lang="en-US" sz="120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64189642-69FC-4630-88AD-3AE92307A156}"/>
              </a:ext>
            </a:extLst>
          </p:cNvPr>
          <p:cNvSpPr/>
          <p:nvPr/>
        </p:nvSpPr>
        <p:spPr>
          <a:xfrm>
            <a:off x="112170" y="49195"/>
            <a:ext cx="4475816" cy="29492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861A77F-8CA8-4F48-90C9-B9B1D80DD8F1}"/>
              </a:ext>
            </a:extLst>
          </p:cNvPr>
          <p:cNvSpPr txBox="1"/>
          <p:nvPr/>
        </p:nvSpPr>
        <p:spPr>
          <a:xfrm>
            <a:off x="1173007" y="47621"/>
            <a:ext cx="218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Escritório do Cliente Plantação </a:t>
            </a:r>
            <a:endParaRPr lang="en-US" sz="120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8996699" y="3217185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Estrutura </a:t>
            </a:r>
            <a:r>
              <a:rPr lang="pt-BR" sz="120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SixMinds</a:t>
            </a:r>
            <a:endParaRPr lang="en-US" sz="120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pic>
        <p:nvPicPr>
          <p:cNvPr id="6" name="Picture 2" descr="Vivo logo - PNG e Vetor - Download de Logo">
            <a:extLst>
              <a:ext uri="{FF2B5EF4-FFF2-40B4-BE49-F238E27FC236}">
                <a16:creationId xmlns:a16="http://schemas.microsoft.com/office/drawing/2014/main" id="{5ED8ED99-E296-488D-AA29-A5D971C91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731" y="4002267"/>
            <a:ext cx="528064" cy="52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Vivo logo - PNG e Vetor - Download de Logo">
            <a:extLst>
              <a:ext uri="{FF2B5EF4-FFF2-40B4-BE49-F238E27FC236}">
                <a16:creationId xmlns:a16="http://schemas.microsoft.com/office/drawing/2014/main" id="{40D3D57F-9515-4FD0-B285-5CBD1DDCA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37" y="1152654"/>
            <a:ext cx="528064" cy="52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F0147752-F923-4EE8-901F-510C0A08C9F4}"/>
              </a:ext>
            </a:extLst>
          </p:cNvPr>
          <p:cNvSpPr txBox="1"/>
          <p:nvPr/>
        </p:nvSpPr>
        <p:spPr>
          <a:xfrm>
            <a:off x="3020501" y="3702791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Notebook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75C8D2E-5439-4B41-98DE-15C7318C07D8}"/>
              </a:ext>
            </a:extLst>
          </p:cNvPr>
          <p:cNvSpPr txBox="1"/>
          <p:nvPr/>
        </p:nvSpPr>
        <p:spPr>
          <a:xfrm>
            <a:off x="226491" y="4502588"/>
            <a:ext cx="1714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Lenovo Ultrafino i5 </a:t>
            </a:r>
            <a:r>
              <a:rPr lang="en-US" sz="1200">
                <a:solidFill>
                  <a:srgbClr val="0070C0"/>
                </a:solidFill>
              </a:rPr>
              <a:t>81S90005BR - Intel Core i5-8265U</a:t>
            </a:r>
            <a:endParaRPr lang="pt-BR" sz="1200">
              <a:solidFill>
                <a:srgbClr val="0070C0"/>
              </a:solidFill>
            </a:endParaRPr>
          </a:p>
          <a:p>
            <a:r>
              <a:rPr lang="en-US" sz="1200">
                <a:solidFill>
                  <a:srgbClr val="0070C0"/>
                </a:solidFill>
              </a:rPr>
              <a:t>Windows 10</a:t>
            </a:r>
            <a:endParaRPr lang="pt-BR" sz="1200">
              <a:solidFill>
                <a:srgbClr val="0070C0"/>
              </a:solidFill>
            </a:endParaRPr>
          </a:p>
          <a:p>
            <a:r>
              <a:rPr lang="pt-BR" sz="1200">
                <a:solidFill>
                  <a:srgbClr val="0070C0"/>
                </a:solidFill>
              </a:rPr>
              <a:t>8GB de RAM</a:t>
            </a:r>
          </a:p>
          <a:p>
            <a:r>
              <a:rPr lang="pt-BR" sz="1200">
                <a:solidFill>
                  <a:srgbClr val="0070C0"/>
                </a:solidFill>
              </a:rPr>
              <a:t>1TB de armazenamento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B448FBB-7FAD-4CEE-81FB-08A2337C7E30}"/>
              </a:ext>
            </a:extLst>
          </p:cNvPr>
          <p:cNvSpPr txBox="1"/>
          <p:nvPr/>
        </p:nvSpPr>
        <p:spPr>
          <a:xfrm>
            <a:off x="143147" y="1689776"/>
            <a:ext cx="1714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Lenovo Ultrafino i5 </a:t>
            </a:r>
            <a:r>
              <a:rPr lang="en-US" sz="1200">
                <a:solidFill>
                  <a:srgbClr val="0070C0"/>
                </a:solidFill>
              </a:rPr>
              <a:t>81S90005BR - Intel Core i5-8265U</a:t>
            </a:r>
            <a:endParaRPr lang="pt-BR" sz="1200">
              <a:solidFill>
                <a:srgbClr val="0070C0"/>
              </a:solidFill>
            </a:endParaRPr>
          </a:p>
          <a:p>
            <a:r>
              <a:rPr lang="en-US" sz="1200">
                <a:solidFill>
                  <a:srgbClr val="0070C0"/>
                </a:solidFill>
              </a:rPr>
              <a:t>Windows 10</a:t>
            </a:r>
            <a:endParaRPr lang="pt-BR" sz="1200">
              <a:solidFill>
                <a:srgbClr val="0070C0"/>
              </a:solidFill>
            </a:endParaRPr>
          </a:p>
          <a:p>
            <a:r>
              <a:rPr lang="pt-BR" sz="1200">
                <a:solidFill>
                  <a:srgbClr val="0070C0"/>
                </a:solidFill>
              </a:rPr>
              <a:t>8GB de RAM</a:t>
            </a:r>
          </a:p>
          <a:p>
            <a:r>
              <a:rPr lang="pt-BR" sz="1200">
                <a:solidFill>
                  <a:srgbClr val="0070C0"/>
                </a:solidFill>
              </a:rPr>
              <a:t>1TB de armazenamento</a:t>
            </a:r>
          </a:p>
        </p:txBody>
      </p:sp>
      <p:sp>
        <p:nvSpPr>
          <p:cNvPr id="66" name="TextBox 69">
            <a:extLst>
              <a:ext uri="{FF2B5EF4-FFF2-40B4-BE49-F238E27FC236}">
                <a16:creationId xmlns:a16="http://schemas.microsoft.com/office/drawing/2014/main" id="{A6696DF4-AD6B-4A3D-85F3-260323630288}"/>
              </a:ext>
            </a:extLst>
          </p:cNvPr>
          <p:cNvSpPr txBox="1"/>
          <p:nvPr/>
        </p:nvSpPr>
        <p:spPr>
          <a:xfrm>
            <a:off x="1878120" y="5193007"/>
            <a:ext cx="17478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latin typeface="Arial"/>
                <a:cs typeface="Calibri"/>
              </a:rPr>
              <a:t>    </a:t>
            </a:r>
            <a:r>
              <a:rPr lang="en-US" sz="1200">
                <a:solidFill>
                  <a:srgbClr val="0070C0"/>
                </a:solidFill>
                <a:latin typeface="+mj-lt"/>
                <a:cs typeface="Calibri"/>
              </a:rPr>
              <a:t>Shield CC3000 KEYES</a:t>
            </a:r>
          </a:p>
        </p:txBody>
      </p:sp>
      <p:pic>
        <p:nvPicPr>
          <p:cNvPr id="67" name="Picture 2" descr="Conecte o seu Arduino na rede wireless com o Wifi Shield CC3000 ...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99" y="4701080"/>
            <a:ext cx="688060" cy="56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DHT11 Digital Relative Humidity and Temperature sensor Modul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05" y="6147932"/>
            <a:ext cx="555052" cy="5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T20 I2C Temperature &amp; Humidity Sensor (Waterproof Probe) - RobotSho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86" y="5764676"/>
            <a:ext cx="462200" cy="4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tângulo 69">
            <a:extLst>
              <a:ext uri="{FF2B5EF4-FFF2-40B4-BE49-F238E27FC236}">
                <a16:creationId xmlns:a16="http://schemas.microsoft.com/office/drawing/2014/main" id="{7038F504-43BD-4E04-A6D4-E8DA3DD639DD}"/>
              </a:ext>
            </a:extLst>
          </p:cNvPr>
          <p:cNvSpPr/>
          <p:nvPr/>
        </p:nvSpPr>
        <p:spPr>
          <a:xfrm>
            <a:off x="7320292" y="3177000"/>
            <a:ext cx="4461463" cy="360210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C8062EC1-04AA-4EB6-A13F-BCAC2C2B9B39}"/>
              </a:ext>
            </a:extLst>
          </p:cNvPr>
          <p:cNvCxnSpPr>
            <a:cxnSpLocks/>
          </p:cNvCxnSpPr>
          <p:nvPr/>
        </p:nvCxnSpPr>
        <p:spPr>
          <a:xfrm flipH="1" flipV="1">
            <a:off x="10220055" y="1461759"/>
            <a:ext cx="428157" cy="27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52CCDDBB-8D2B-4018-B5F8-9C73189CB465}"/>
              </a:ext>
            </a:extLst>
          </p:cNvPr>
          <p:cNvCxnSpPr>
            <a:cxnSpLocks/>
          </p:cNvCxnSpPr>
          <p:nvPr/>
        </p:nvCxnSpPr>
        <p:spPr>
          <a:xfrm flipH="1">
            <a:off x="10227078" y="2070231"/>
            <a:ext cx="491854" cy="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D47DB545-BA57-4E97-BDA7-AE1F040DE6E7}"/>
              </a:ext>
            </a:extLst>
          </p:cNvPr>
          <p:cNvSpPr txBox="1"/>
          <p:nvPr/>
        </p:nvSpPr>
        <p:spPr>
          <a:xfrm>
            <a:off x="7479089" y="521775"/>
            <a:ext cx="1853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Os</a:t>
            </a:r>
            <a:r>
              <a:rPr lang="en-US" sz="1200"/>
              <a:t> dados do hardware </a:t>
            </a:r>
            <a:r>
              <a:rPr lang="en-US" sz="1200" err="1"/>
              <a:t>são</a:t>
            </a:r>
            <a:r>
              <a:rPr lang="en-US" sz="1200"/>
              <a:t> </a:t>
            </a:r>
            <a:r>
              <a:rPr lang="en-US" sz="1200" err="1"/>
              <a:t>coletados</a:t>
            </a:r>
            <a:r>
              <a:rPr lang="en-US" sz="1200"/>
              <a:t>, </a:t>
            </a:r>
            <a:r>
              <a:rPr lang="en-US" sz="1200" err="1"/>
              <a:t>armazenados</a:t>
            </a:r>
            <a:r>
              <a:rPr lang="en-US" sz="1200"/>
              <a:t>, </a:t>
            </a:r>
            <a:r>
              <a:rPr lang="en-US" sz="1200" err="1"/>
              <a:t>analisados</a:t>
            </a:r>
            <a:r>
              <a:rPr lang="en-US" sz="1200"/>
              <a:t> e </a:t>
            </a:r>
            <a:r>
              <a:rPr lang="en-US" sz="1200" err="1"/>
              <a:t>expostos</a:t>
            </a:r>
            <a:r>
              <a:rPr lang="en-US" sz="1200"/>
              <a:t> </a:t>
            </a:r>
            <a:r>
              <a:rPr lang="en-US" sz="1200" err="1"/>
              <a:t>em</a:t>
            </a:r>
            <a:r>
              <a:rPr lang="en-US" sz="1200"/>
              <a:t> </a:t>
            </a:r>
            <a:r>
              <a:rPr lang="en-US" sz="1200" err="1"/>
              <a:t>gráficos</a:t>
            </a:r>
            <a:r>
              <a:rPr lang="en-US" sz="1200"/>
              <a:t> para o </a:t>
            </a:r>
            <a:r>
              <a:rPr lang="en-US" sz="1200" err="1"/>
              <a:t>auxílio</a:t>
            </a:r>
            <a:r>
              <a:rPr lang="en-US" sz="1200"/>
              <a:t> do </a:t>
            </a:r>
            <a:r>
              <a:rPr lang="en-US" sz="1200" err="1"/>
              <a:t>analista</a:t>
            </a:r>
            <a:r>
              <a:rPr lang="en-US" sz="1200"/>
              <a:t> </a:t>
            </a:r>
            <a:r>
              <a:rPr lang="en-US" sz="1200" err="1"/>
              <a:t>responsável</a:t>
            </a:r>
            <a:endParaRPr lang="en-US" sz="120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126DA0B-30BD-485C-9539-697C061BA2B3}"/>
              </a:ext>
            </a:extLst>
          </p:cNvPr>
          <p:cNvSpPr txBox="1"/>
          <p:nvPr/>
        </p:nvSpPr>
        <p:spPr>
          <a:xfrm>
            <a:off x="9347378" y="2311968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Notebook</a:t>
            </a:r>
            <a:endParaRPr lang="en-US" sz="1200">
              <a:solidFill>
                <a:srgbClr val="0070C0"/>
              </a:solidFill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10718932" y="2202691"/>
            <a:ext cx="94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Roteador</a:t>
            </a:r>
          </a:p>
          <a:p>
            <a:r>
              <a:rPr lang="pt-BR" sz="1200">
                <a:solidFill>
                  <a:srgbClr val="0070C0"/>
                </a:solidFill>
              </a:rPr>
              <a:t>WiFi – 5MB</a:t>
            </a:r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78" name="Imagem 77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CA724506-9E4F-4A2F-8733-F7CEAF35B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8" y="1679725"/>
            <a:ext cx="783889" cy="783889"/>
          </a:xfrm>
          <a:prstGeom prst="rect">
            <a:avLst/>
          </a:prstGeom>
        </p:spPr>
      </p:pic>
      <p:pic>
        <p:nvPicPr>
          <p:cNvPr id="85" name="Imagem 84" descr="Uma imagem contendo placar, quarto&#10;&#10;Descrição gerada automaticamente">
            <a:extLst>
              <a:ext uri="{FF2B5EF4-FFF2-40B4-BE49-F238E27FC236}">
                <a16:creationId xmlns:a16="http://schemas.microsoft.com/office/drawing/2014/main" id="{59478B69-1E2D-46C1-B7B4-8248D74E59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155" y="1529057"/>
            <a:ext cx="726694" cy="726694"/>
          </a:xfrm>
          <a:prstGeom prst="rect">
            <a:avLst/>
          </a:prstGeom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64189642-69FC-4630-88AD-3AE92307A156}"/>
              </a:ext>
            </a:extLst>
          </p:cNvPr>
          <p:cNvSpPr/>
          <p:nvPr/>
        </p:nvSpPr>
        <p:spPr>
          <a:xfrm>
            <a:off x="7305939" y="74748"/>
            <a:ext cx="4475816" cy="29492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5861A77F-8CA8-4F48-90C9-B9B1D80DD8F1}"/>
              </a:ext>
            </a:extLst>
          </p:cNvPr>
          <p:cNvSpPr txBox="1"/>
          <p:nvPr/>
        </p:nvSpPr>
        <p:spPr>
          <a:xfrm>
            <a:off x="7925509" y="116279"/>
            <a:ext cx="328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Escritório do </a:t>
            </a:r>
            <a:r>
              <a:rPr lang="pt-BR" sz="120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SixMinds</a:t>
            </a:r>
            <a:r>
              <a:rPr lang="pt-BR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 monitoramento máquinas</a:t>
            </a:r>
            <a:endParaRPr lang="en-US" sz="120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pic>
        <p:nvPicPr>
          <p:cNvPr id="88" name="Picture 2" descr="Vivo logo - PNG e Vetor - Download de Logo">
            <a:extLst>
              <a:ext uri="{FF2B5EF4-FFF2-40B4-BE49-F238E27FC236}">
                <a16:creationId xmlns:a16="http://schemas.microsoft.com/office/drawing/2014/main" id="{40D3D57F-9515-4FD0-B285-5CBD1DDCA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206" y="1178207"/>
            <a:ext cx="528064" cy="52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7350370" y="3253023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7365278" y="146148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104476" y="155180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150274" y="3205487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108" name="Imagem 107">
            <a:extLst>
              <a:ext uri="{FF2B5EF4-FFF2-40B4-BE49-F238E27FC236}">
                <a16:creationId xmlns:a16="http://schemas.microsoft.com/office/drawing/2014/main" id="{3FCFB609-1656-4979-A08B-52DD0E1491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370" y="2457942"/>
            <a:ext cx="480409" cy="480409"/>
          </a:xfrm>
          <a:prstGeom prst="rect">
            <a:avLst/>
          </a:prstGeom>
        </p:spPr>
      </p:pic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1062BAAC-07B9-4C28-8B23-215024EEBEDA}"/>
              </a:ext>
            </a:extLst>
          </p:cNvPr>
          <p:cNvCxnSpPr>
            <a:cxnSpLocks/>
          </p:cNvCxnSpPr>
          <p:nvPr/>
        </p:nvCxnSpPr>
        <p:spPr>
          <a:xfrm flipH="1" flipV="1">
            <a:off x="4754962" y="2099605"/>
            <a:ext cx="717118" cy="42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1062BAAC-07B9-4C28-8B23-215024EEBEDA}"/>
              </a:ext>
            </a:extLst>
          </p:cNvPr>
          <p:cNvCxnSpPr>
            <a:cxnSpLocks/>
          </p:cNvCxnSpPr>
          <p:nvPr/>
        </p:nvCxnSpPr>
        <p:spPr>
          <a:xfrm flipH="1" flipV="1">
            <a:off x="6190998" y="2938351"/>
            <a:ext cx="924605" cy="54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/>
          <p:nvPr/>
        </p:nvCxnSpPr>
        <p:spPr>
          <a:xfrm flipV="1">
            <a:off x="11155238" y="2712732"/>
            <a:ext cx="0" cy="7417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AutoShape 10" descr="https://image.flaticon.com/icons/svg/1822/1822899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7" name="Imagem 116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5578" y="4168513"/>
            <a:ext cx="404029" cy="404029"/>
          </a:xfrm>
          <a:prstGeom prst="rect">
            <a:avLst/>
          </a:prstGeom>
        </p:spPr>
      </p:pic>
      <p:pic>
        <p:nvPicPr>
          <p:cNvPr id="120" name="Imagem 119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40000" y1="64000" x2="40000" y2="64000"/>
                        <a14:foregroundMark x1="56000" y1="37333" x2="56000" y2="37333"/>
                        <a14:foregroundMark x1="81333" y1="59333" x2="81333" y2="59333"/>
                        <a14:foregroundMark x1="56000" y1="70667" x2="56000" y2="70667"/>
                        <a14:foregroundMark x1="48667" y1="82667" x2="48667" y2="82667"/>
                        <a14:foregroundMark x1="66000" y1="92667" x2="66000" y2="92667"/>
                        <a14:foregroundMark x1="79333" y1="93333" x2="79333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8061" y="4049358"/>
            <a:ext cx="467101" cy="467101"/>
          </a:xfrm>
          <a:prstGeom prst="rect">
            <a:avLst/>
          </a:prstGeom>
        </p:spPr>
      </p:pic>
      <p:pic>
        <p:nvPicPr>
          <p:cNvPr id="121" name="Picture 16" descr="File:Bootstrap logo.svg - Wikimedia Commons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014" y="4123382"/>
            <a:ext cx="393077" cy="39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8" descr="Node.js â WikipÃ©dia, a enciclopÃ©dia livre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16" y="5503165"/>
            <a:ext cx="523854" cy="32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2" descr="File:CSS3 and HTML5 logos and wordmarks.svg - Wikimedia Commons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516" y="5503165"/>
            <a:ext cx="523807" cy="33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Javascript-shield.svg - Wikimedia Common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50" y="5859118"/>
            <a:ext cx="254738" cy="35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Imagem 137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40000" y1="64000" x2="40000" y2="64000"/>
                        <a14:foregroundMark x1="56000" y1="37333" x2="56000" y2="37333"/>
                        <a14:foregroundMark x1="81333" y1="59333" x2="81333" y2="59333"/>
                        <a14:foregroundMark x1="56000" y1="70667" x2="56000" y2="70667"/>
                        <a14:foregroundMark x1="48667" y1="82667" x2="48667" y2="82667"/>
                        <a14:foregroundMark x1="66000" y1="92667" x2="66000" y2="92667"/>
                        <a14:foregroundMark x1="79333" y1="93333" x2="79333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7371" y="1876911"/>
            <a:ext cx="586622" cy="586622"/>
          </a:xfrm>
          <a:prstGeom prst="rect">
            <a:avLst/>
          </a:prstGeom>
        </p:spPr>
      </p:pic>
      <p:pic>
        <p:nvPicPr>
          <p:cNvPr id="127" name="Imagem 126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998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6818" y="1826948"/>
            <a:ext cx="721371" cy="721371"/>
          </a:xfrm>
          <a:prstGeom prst="rect">
            <a:avLst/>
          </a:prstGeom>
        </p:spPr>
      </p:pic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52CCDDBB-8D2B-4018-B5F8-9C73189CB465}"/>
              </a:ext>
            </a:extLst>
          </p:cNvPr>
          <p:cNvCxnSpPr>
            <a:cxnSpLocks/>
          </p:cNvCxnSpPr>
          <p:nvPr/>
        </p:nvCxnSpPr>
        <p:spPr>
          <a:xfrm flipH="1" flipV="1">
            <a:off x="8862766" y="2071669"/>
            <a:ext cx="4499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7501296" y="2521153"/>
            <a:ext cx="134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solidFill>
                  <a:srgbClr val="0070C0"/>
                </a:solidFill>
              </a:rPr>
              <a:t>Aplicação</a:t>
            </a:r>
            <a:r>
              <a:rPr lang="en-US" sz="1200">
                <a:solidFill>
                  <a:srgbClr val="0070C0"/>
                </a:solidFill>
              </a:rPr>
              <a:t> desktop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A126DA0B-30BD-485C-9539-697C061BA2B3}"/>
              </a:ext>
            </a:extLst>
          </p:cNvPr>
          <p:cNvSpPr txBox="1"/>
          <p:nvPr/>
        </p:nvSpPr>
        <p:spPr>
          <a:xfrm>
            <a:off x="9244208" y="1345008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>
                <a:solidFill>
                  <a:srgbClr val="0070C0"/>
                </a:solidFill>
              </a:rPr>
              <a:t>Notebook</a:t>
            </a:r>
            <a:endParaRPr lang="en-US" sz="1200">
              <a:solidFill>
                <a:srgbClr val="0070C0"/>
              </a:solidFill>
            </a:endParaRPr>
          </a:p>
        </p:txBody>
      </p:sp>
      <p:pic>
        <p:nvPicPr>
          <p:cNvPr id="153" name="Imagem 152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CA724506-9E4F-4A2F-8733-F7CEAF35B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35" y="699619"/>
            <a:ext cx="783889" cy="783889"/>
          </a:xfrm>
          <a:prstGeom prst="rect">
            <a:avLst/>
          </a:prstGeom>
        </p:spPr>
      </p:pic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8996699" y="523393"/>
            <a:ext cx="134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solidFill>
                  <a:srgbClr val="0070C0"/>
                </a:solidFill>
              </a:rPr>
              <a:t>Gerente</a:t>
            </a:r>
            <a:endParaRPr lang="en-US" sz="12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5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A picture containing camera&#10;&#10;Description automatically generated">
            <a:extLst>
              <a:ext uri="{FF2B5EF4-FFF2-40B4-BE49-F238E27FC236}">
                <a16:creationId xmlns:a16="http://schemas.microsoft.com/office/drawing/2014/main" id="{38EB032A-04BE-44F9-B3CE-6D5A64136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35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-1883434" y="2459457"/>
            <a:ext cx="9144000" cy="29005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PROTOTIPAÇÃO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63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39481"/>
          <a:stretch/>
        </p:blipFill>
        <p:spPr>
          <a:xfrm>
            <a:off x="7306977" y="1031809"/>
            <a:ext cx="4885023" cy="454046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829740" y="6488669"/>
            <a:ext cx="3752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tx1">
                    <a:lumMod val="75000"/>
                    <a:lumOff val="25000"/>
                  </a:schemeClr>
                </a:solidFill>
              </a:rPr>
              <a:t>Fonte: </a:t>
            </a:r>
            <a:r>
              <a:rPr lang="pt-BR" sz="1100">
                <a:hlinkClick r:id="rId3"/>
              </a:rPr>
              <a:t>https://www.cnabrasil.org.br/cna/panorama-do-agro</a:t>
            </a:r>
            <a:endParaRPr lang="pt-BR" sz="1100" b="1"/>
          </a:p>
        </p:txBody>
      </p:sp>
      <p:graphicFrame>
        <p:nvGraphicFramePr>
          <p:cNvPr id="5" name="Gráfico 4"/>
          <p:cNvGraphicFramePr/>
          <p:nvPr/>
        </p:nvGraphicFramePr>
        <p:xfrm>
          <a:off x="793507" y="4129663"/>
          <a:ext cx="2771075" cy="2620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/>
          <p:cNvSpPr/>
          <p:nvPr/>
        </p:nvSpPr>
        <p:spPr>
          <a:xfrm>
            <a:off x="470900" y="1821339"/>
            <a:ext cx="6362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Asap"/>
              </a:rPr>
              <a:t>”Em 2019, a soma de bens e serviços gerados no agronegócio chegou a R$ 1,55 trilhão ou 21,4% do PIB brasileiro.” </a:t>
            </a:r>
          </a:p>
          <a:p>
            <a:pPr algn="just"/>
            <a:endParaRPr lang="pt-BR">
              <a:solidFill>
                <a:schemeClr val="tx1">
                  <a:lumMod val="75000"/>
                  <a:lumOff val="25000"/>
                </a:schemeClr>
              </a:solidFill>
              <a:latin typeface="Asap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Asap"/>
              </a:rPr>
              <a:t>“Dentre os segmentos, a maior parcela é do ramo agrícola, que corresponde a 68% desse valor (R$ 1,06 trilhão), a pecuária corresponde a 32%, ou R$ 494,8 bilhões.”</a:t>
            </a:r>
            <a:endParaRPr lang="pt-B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Gráfico 9"/>
          <p:cNvGraphicFramePr/>
          <p:nvPr/>
        </p:nvGraphicFramePr>
        <p:xfrm>
          <a:off x="4147827" y="4129663"/>
          <a:ext cx="2638883" cy="2620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etângulo 10"/>
          <p:cNvSpPr/>
          <p:nvPr/>
        </p:nvSpPr>
        <p:spPr>
          <a:xfrm>
            <a:off x="7094168" y="817026"/>
            <a:ext cx="5223338" cy="4970033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2281" y="-13194"/>
            <a:ext cx="207981" cy="6858000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583874" y="817026"/>
            <a:ext cx="6136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Agronegócio</a:t>
            </a:r>
          </a:p>
        </p:txBody>
      </p:sp>
    </p:spTree>
    <p:extLst>
      <p:ext uri="{BB962C8B-B14F-4D97-AF65-F5344CB8AC3E}">
        <p14:creationId xmlns:p14="http://schemas.microsoft.com/office/powerpoint/2010/main" val="588463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25">
            <a:extLst>
              <a:ext uri="{FF2B5EF4-FFF2-40B4-BE49-F238E27FC236}">
                <a16:creationId xmlns:a16="http://schemas.microsoft.com/office/drawing/2014/main" id="{D0FFB6C8-1628-4277-83D4-71CDFCAE2D0C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3">
            <a:extLst>
              <a:ext uri="{FF2B5EF4-FFF2-40B4-BE49-F238E27FC236}">
                <a16:creationId xmlns:a16="http://schemas.microsoft.com/office/drawing/2014/main" id="{07A1D654-BD55-41A7-AD6C-5CA0859251C1}"/>
              </a:ext>
            </a:extLst>
          </p:cNvPr>
          <p:cNvSpPr txBox="1"/>
          <p:nvPr/>
        </p:nvSpPr>
        <p:spPr>
          <a:xfrm>
            <a:off x="194077" y="289171"/>
            <a:ext cx="4120228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Simulando</a:t>
            </a:r>
          </a:p>
          <a:p>
            <a:r>
              <a:rPr lang="pt-BR" sz="4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Máquina</a:t>
            </a:r>
          </a:p>
          <a:p>
            <a:endParaRPr lang="pt-BR" sz="4400">
              <a:solidFill>
                <a:srgbClr val="9ADBA4"/>
              </a:solidFill>
              <a:latin typeface="Bahnschrift SemiBold SemiConden"/>
              <a:ea typeface="Verdana"/>
              <a:cs typeface="Verdana"/>
            </a:endParaRPr>
          </a:p>
        </p:txBody>
      </p:sp>
      <p:pic>
        <p:nvPicPr>
          <p:cNvPr id="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C3FC5C-120D-4720-969E-184EEABE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645" y="678729"/>
            <a:ext cx="7738355" cy="4713403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2B8F03-4422-47F1-90A2-60B9C6D6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00" y="2630003"/>
            <a:ext cx="1123453" cy="714868"/>
          </a:xfrm>
          <a:prstGeom prst="rect">
            <a:avLst/>
          </a:prstGeom>
        </p:spPr>
      </p:pic>
      <p:pic>
        <p:nvPicPr>
          <p:cNvPr id="10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9D803C-1550-486C-9DDE-4783FF52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37" y="1465868"/>
            <a:ext cx="1145142" cy="714868"/>
          </a:xfrm>
          <a:prstGeom prst="rect">
            <a:avLst/>
          </a:prstGeom>
        </p:spPr>
      </p:pic>
      <p:pic>
        <p:nvPicPr>
          <p:cNvPr id="12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86521F-3547-4283-B461-2EE5EFEF0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52" y="1423210"/>
            <a:ext cx="1123453" cy="758000"/>
          </a:xfrm>
          <a:prstGeom prst="rect">
            <a:avLst/>
          </a:prstGeom>
        </p:spPr>
      </p:pic>
      <p:pic>
        <p:nvPicPr>
          <p:cNvPr id="13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0FD89A-8CED-4338-A423-7B088F4FF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37" y="2652625"/>
            <a:ext cx="1145142" cy="7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73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988753-1BF8-4CA0-9F59-46657E0CDDC1}"/>
              </a:ext>
            </a:extLst>
          </p:cNvPr>
          <p:cNvSpPr txBox="1"/>
          <p:nvPr/>
        </p:nvSpPr>
        <p:spPr>
          <a:xfrm>
            <a:off x="-1184846" y="4660068"/>
            <a:ext cx="7280846" cy="8465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Implementação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70C1D7-041F-4D07-A7E9-266F39258C2F}"/>
              </a:ext>
            </a:extLst>
          </p:cNvPr>
          <p:cNvSpPr/>
          <p:nvPr/>
        </p:nvSpPr>
        <p:spPr>
          <a:xfrm>
            <a:off x="0" y="5506611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54684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13" y="0"/>
            <a:ext cx="3960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40404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94077" y="289171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Java</a:t>
            </a:r>
          </a:p>
        </p:txBody>
      </p:sp>
      <p:sp>
        <p:nvSpPr>
          <p:cNvPr id="8" name="Retângulo 7"/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213039" y="289171"/>
            <a:ext cx="412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404040"/>
                </a:solidFill>
                <a:latin typeface="Bahnschrift SemiBold SemiConden" panose="020B0502040204020203" pitchFamily="34" charset="0"/>
              </a:rPr>
              <a:t>Linux/</a:t>
            </a:r>
            <a:r>
              <a:rPr lang="pt-BR" sz="3600" err="1">
                <a:solidFill>
                  <a:srgbClr val="404040"/>
                </a:solidFill>
                <a:latin typeface="Bahnschrift SemiBold SemiConden" panose="020B0502040204020203" pitchFamily="34" charset="0"/>
              </a:rPr>
              <a:t>Powershell</a:t>
            </a:r>
            <a:endParaRPr lang="pt-BR" sz="3600">
              <a:solidFill>
                <a:srgbClr val="40404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484826" y="289171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Python</a:t>
            </a:r>
          </a:p>
        </p:txBody>
      </p:sp>
      <p:pic>
        <p:nvPicPr>
          <p:cNvPr id="2" name="Imagem 1" descr="&lt;strong&gt;Ubuntu&lt;/strong&gt; &lt;strong&gt;Icon&lt;/strong&gt; | Circle Iconset | Martz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880" y="2019195"/>
            <a:ext cx="2452452" cy="24524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D066042-DF01-48FA-9B75-FBDA2538F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55" r="54017"/>
          <a:stretch/>
        </p:blipFill>
        <p:spPr>
          <a:xfrm>
            <a:off x="8232000" y="1661111"/>
            <a:ext cx="3960000" cy="381286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8296A94-40F8-4C59-8558-83F50AB5E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48" r="167" b="88775"/>
          <a:stretch/>
        </p:blipFill>
        <p:spPr>
          <a:xfrm>
            <a:off x="8231155" y="1447454"/>
            <a:ext cx="3967921" cy="226456"/>
          </a:xfrm>
          <a:prstGeom prst="rect">
            <a:avLst/>
          </a:prstGeom>
        </p:spPr>
      </p:pic>
      <p:pic>
        <p:nvPicPr>
          <p:cNvPr id="12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75D70B-7DA8-4C43-9E7A-BEEB032C05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" r="38324" b="27459"/>
          <a:stretch/>
        </p:blipFill>
        <p:spPr>
          <a:xfrm>
            <a:off x="-5855" y="2295952"/>
            <a:ext cx="3959750" cy="25428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59C277-05DA-4EED-B4D0-D8F99D659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257" y="4838805"/>
            <a:ext cx="3505689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30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Ver a imagem de origem">
            <a:extLst>
              <a:ext uri="{FF2B5EF4-FFF2-40B4-BE49-F238E27FC236}">
                <a16:creationId xmlns:a16="http://schemas.microsoft.com/office/drawing/2014/main" id="{A8D9A473-0346-42EC-A137-89317B2D9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988753-1BF8-4CA0-9F59-46657E0CDDC1}"/>
              </a:ext>
            </a:extLst>
          </p:cNvPr>
          <p:cNvSpPr txBox="1"/>
          <p:nvPr/>
        </p:nvSpPr>
        <p:spPr>
          <a:xfrm>
            <a:off x="-176464" y="4660067"/>
            <a:ext cx="7280846" cy="8465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Ferramenta de Gestão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70C1D7-041F-4D07-A7E9-266F39258C2F}"/>
              </a:ext>
            </a:extLst>
          </p:cNvPr>
          <p:cNvSpPr/>
          <p:nvPr/>
        </p:nvSpPr>
        <p:spPr>
          <a:xfrm>
            <a:off x="0" y="5506611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35718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hlinkClick r:id="rId2"/>
            <a:extLst>
              <a:ext uri="{FF2B5EF4-FFF2-40B4-BE49-F238E27FC236}">
                <a16:creationId xmlns:a16="http://schemas.microsoft.com/office/drawing/2014/main" id="{9CDD79BA-F1A9-4520-A15F-E5D7EEAFB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76" y="0"/>
            <a:ext cx="8864624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0"/>
            <a:ext cx="332737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7634665E-0498-442D-BCD5-505EDACFC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9" y="172713"/>
            <a:ext cx="2357718" cy="124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41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94077" y="343674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Inovação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1" y="5110841"/>
            <a:ext cx="4314305" cy="174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79331" rIns="0" bIns="17933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kumimoji="0" lang="pt-BR" altLang="pt-BR" sz="1800" b="1" i="0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“Nem toda criatividade é inovação, mas toda inovação é criativa. I</a:t>
            </a:r>
            <a:r>
              <a:rPr lang="pt-BR" altLang="pt-BR" b="1">
                <a:solidFill>
                  <a:schemeClr val="bg1"/>
                </a:solidFill>
              </a:rPr>
              <a:t>novação</a:t>
            </a:r>
            <a:r>
              <a:rPr kumimoji="0" lang="pt-BR" altLang="pt-BR" sz="1800" b="1" i="0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é a criatividade que agrega valor.”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b="1" u="none">
                <a:solidFill>
                  <a:schemeClr val="bg1"/>
                </a:solidFill>
              </a:rPr>
              <a:t>Silvio Fernandes</a:t>
            </a:r>
            <a:r>
              <a:rPr kumimoji="0" lang="pt-BR" altLang="pt-BR" sz="9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/>
            </a:r>
            <a:br>
              <a:rPr kumimoji="0" lang="pt-BR" altLang="pt-BR" sz="9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1" name="Picture 7" descr="GitHub - oshi/oshi: Native Operating System and Hardware Infor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044" y="4077413"/>
            <a:ext cx="2693046" cy="269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Slack – Apps no Google Pla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4" t="29220" r="19568" b="26923"/>
          <a:stretch/>
        </p:blipFill>
        <p:spPr bwMode="auto">
          <a:xfrm>
            <a:off x="6364042" y="4794744"/>
            <a:ext cx="2866657" cy="10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Telegram – Apps no Google Pl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780" y="4551076"/>
            <a:ext cx="1494220" cy="149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imaCell | Software Reviews &amp; Alternatives">
            <a:extLst>
              <a:ext uri="{FF2B5EF4-FFF2-40B4-BE49-F238E27FC236}">
                <a16:creationId xmlns:a16="http://schemas.microsoft.com/office/drawing/2014/main" id="{7CE68B60-5D2A-42A1-8B33-2C5FD71FD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794" y="312023"/>
            <a:ext cx="2743986" cy="274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lculadora - ícones de tecnologia grátis">
            <a:extLst>
              <a:ext uri="{FF2B5EF4-FFF2-40B4-BE49-F238E27FC236}">
                <a16:creationId xmlns:a16="http://schemas.microsoft.com/office/drawing/2014/main" id="{A39447C5-EE1A-432E-9A77-8BB83A9AB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95" y="702170"/>
            <a:ext cx="1599173" cy="159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8551496-9097-4060-ABE5-3EDD2454D010}"/>
              </a:ext>
            </a:extLst>
          </p:cNvPr>
          <p:cNvCxnSpPr>
            <a:cxnSpLocks/>
          </p:cNvCxnSpPr>
          <p:nvPr/>
        </p:nvCxnSpPr>
        <p:spPr>
          <a:xfrm>
            <a:off x="4371235" y="3117468"/>
            <a:ext cx="7754563" cy="0"/>
          </a:xfrm>
          <a:prstGeom prst="line">
            <a:avLst/>
          </a:prstGeom>
          <a:ln w="38100">
            <a:solidFill>
              <a:srgbClr val="9ADBA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94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61062" y="673426"/>
            <a:ext cx="926987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>
                <a:solidFill>
                  <a:srgbClr val="5CC49F"/>
                </a:solidFill>
                <a:latin typeface="Bahnschrift SemiBold SemiConden"/>
                <a:cs typeface="Arial" pitchFamily="34" charset="0"/>
              </a:rPr>
              <a:t>OBRIGADO PELA ATENÇÃO</a:t>
            </a:r>
            <a:endParaRPr lang="pt-BR" sz="9600" b="1">
              <a:solidFill>
                <a:srgbClr val="5CC49F"/>
              </a:solidFill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4624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-10217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-5242" y="1363044"/>
            <a:ext cx="412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O pódio é nosso de novo!!</a:t>
            </a:r>
          </a:p>
        </p:txBody>
      </p:sp>
      <p:graphicFrame>
        <p:nvGraphicFramePr>
          <p:cNvPr id="4" name="Gráfico 3"/>
          <p:cNvGraphicFramePr/>
          <p:nvPr>
            <p:extLst>
              <p:ext uri="{D42A27DB-BD31-4B8C-83A1-F6EECF244321}">
                <p14:modId xmlns:p14="http://schemas.microsoft.com/office/powerpoint/2010/main" val="980322762"/>
              </p:ext>
            </p:extLst>
          </p:nvPr>
        </p:nvGraphicFramePr>
        <p:xfrm>
          <a:off x="8089519" y="966679"/>
          <a:ext cx="393797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4635062" y="6488669"/>
            <a:ext cx="7378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/>
              <a:t>Fontes: </a:t>
            </a:r>
            <a:r>
              <a:rPr lang="pt-BR" sz="1100">
                <a:hlinkClick r:id="rId3"/>
              </a:rPr>
              <a:t>https://www.embrapa.br/soja/cultivos/soja1/dados-econômicos</a:t>
            </a:r>
            <a:r>
              <a:rPr lang="pt-BR" sz="1100"/>
              <a:t>, </a:t>
            </a:r>
            <a:r>
              <a:rPr lang="pt-BR" sz="1100">
                <a:hlinkClick r:id="rId4"/>
              </a:rPr>
              <a:t>https://aprosojabrasil.com.br/a-soja/economia/</a:t>
            </a:r>
            <a:endParaRPr lang="pt-BR" sz="1100" b="1"/>
          </a:p>
        </p:txBody>
      </p:sp>
      <p:sp>
        <p:nvSpPr>
          <p:cNvPr id="25" name="CaixaDeTexto 24"/>
          <p:cNvSpPr txBox="1"/>
          <p:nvPr/>
        </p:nvSpPr>
        <p:spPr>
          <a:xfrm>
            <a:off x="97144" y="2105561"/>
            <a:ext cx="392983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Arial Rounded MT Bold"/>
              </a:rPr>
              <a:t>No mês de julho de 2020, o Brasil retoma o posto de maior produtor de soja do mundo. Apesar da pandemia e da situação econômica, a agricultura está desempenhando bem.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263975" y="258793"/>
            <a:ext cx="4120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Soja</a:t>
            </a:r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338CFD-B3BA-4173-8FE1-45FEC2532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308" y="969034"/>
            <a:ext cx="3491421" cy="529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9045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4294"/>
          <a:stretch/>
        </p:blipFill>
        <p:spPr>
          <a:xfrm>
            <a:off x="0" y="786547"/>
            <a:ext cx="4369901" cy="524020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157655" y="621409"/>
            <a:ext cx="4708141" cy="5570482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708140" y="401826"/>
            <a:ext cx="613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A solução 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1984018" y="0"/>
            <a:ext cx="207981" cy="6858000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782733" y="3374409"/>
            <a:ext cx="399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WEB SITE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44879" y="3743741"/>
            <a:ext cx="6226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Ambiente dedicado para que novos possíveis clientes aprendam mais sobre a nossa empresa e contratem os nossos serviços. Também é o meio de acesso para o </a:t>
            </a:r>
            <a:r>
              <a:rPr lang="pt-BR" err="1">
                <a:solidFill>
                  <a:srgbClr val="5CC49F"/>
                </a:solidFill>
              </a:rPr>
              <a:t>dashboard</a:t>
            </a:r>
            <a:r>
              <a:rPr lang="pt-BR"/>
              <a:t>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782733" y="4753181"/>
            <a:ext cx="399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DASHBOARD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023013" y="5122513"/>
            <a:ext cx="6040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Ambiente exclusivo para os nosso clientes. Com a sua </a:t>
            </a:r>
            <a:r>
              <a:rPr lang="pt-BR" err="1"/>
              <a:t>dashboard</a:t>
            </a:r>
            <a:r>
              <a:rPr lang="pt-BR"/>
              <a:t> eles podem conferir, analisar, monitorar as métricas da sua plantação e ser notificados caso algo esteja errado com o seu plantio.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550486" y="1408454"/>
            <a:ext cx="6957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 solução </a:t>
            </a:r>
            <a:r>
              <a:rPr lang="pt-BR" err="1"/>
              <a:t>SixMinds</a:t>
            </a:r>
            <a:r>
              <a:rPr lang="pt-BR"/>
              <a:t> consistia em implantar sensores na plantação de nosso clientes, e  imediatamente, já seria possível visualizar os dados de temperatura e humidade atmosférica daquela localidade. Parâmetros para o </a:t>
            </a:r>
            <a:r>
              <a:rPr lang="pt-BR">
                <a:solidFill>
                  <a:srgbClr val="5CC49F"/>
                </a:solidFill>
              </a:rPr>
              <a:t>monitoramento</a:t>
            </a:r>
            <a:r>
              <a:rPr lang="pt-BR"/>
              <a:t> do plantio podiam ser instalados e caso alguma medida estivesse fora do seu limite, o cliente seria notificado instantaneamente.</a:t>
            </a:r>
          </a:p>
        </p:txBody>
      </p:sp>
    </p:spTree>
    <p:extLst>
      <p:ext uri="{BB962C8B-B14F-4D97-AF65-F5344CB8AC3E}">
        <p14:creationId xmlns:p14="http://schemas.microsoft.com/office/powerpoint/2010/main" val="288776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D0B236BF-651F-47FD-BDBE-2E6892A71D40}"/>
              </a:ext>
            </a:extLst>
          </p:cNvPr>
          <p:cNvSpPr/>
          <p:nvPr/>
        </p:nvSpPr>
        <p:spPr>
          <a:xfrm>
            <a:off x="83187" y="207000"/>
            <a:ext cx="3843984" cy="663735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3FE098D-F67A-4092-891F-355F6D320C43}"/>
              </a:ext>
            </a:extLst>
          </p:cNvPr>
          <p:cNvSpPr/>
          <p:nvPr/>
        </p:nvSpPr>
        <p:spPr>
          <a:xfrm>
            <a:off x="3939887" y="207000"/>
            <a:ext cx="4324944" cy="66414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316A52-8AE5-4E8A-A585-CE4FE00AD8A0}"/>
              </a:ext>
            </a:extLst>
          </p:cNvPr>
          <p:cNvSpPr/>
          <p:nvPr/>
        </p:nvSpPr>
        <p:spPr>
          <a:xfrm>
            <a:off x="4146229" y="183917"/>
            <a:ext cx="3781244" cy="6282904"/>
          </a:xfrm>
          <a:ln w="381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4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5B8FE133-BCAD-4BA1-8A47-70AF55501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9" t="7915" r="6788" b="7366"/>
          <a:stretch/>
        </p:blipFill>
        <p:spPr>
          <a:xfrm>
            <a:off x="3809085" y="2009251"/>
            <a:ext cx="4992808" cy="328586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F17BE7D-CD9E-4203-85EC-8B1F4ABDA759}"/>
              </a:ext>
            </a:extLst>
          </p:cNvPr>
          <p:cNvSpPr/>
          <p:nvPr/>
        </p:nvSpPr>
        <p:spPr>
          <a:xfrm>
            <a:off x="8269009" y="1451113"/>
            <a:ext cx="3781244" cy="5008893"/>
          </a:xfrm>
          <a:ln w="381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D4115-64BD-43FB-A90F-4A5E1A244563}"/>
              </a:ext>
            </a:extLst>
          </p:cNvPr>
          <p:cNvSpPr txBox="1"/>
          <p:nvPr/>
        </p:nvSpPr>
        <p:spPr>
          <a:xfrm>
            <a:off x="83187" y="207000"/>
            <a:ext cx="9370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Sensor DHT 11 &amp; Arduino UNO</a:t>
            </a:r>
            <a:endParaRPr lang="en-US"/>
          </a:p>
        </p:txBody>
      </p:sp>
      <p:pic>
        <p:nvPicPr>
          <p:cNvPr id="17" name="Picture 20" descr="A circuit board&#10;&#10;Description generated with very high confidence">
            <a:extLst>
              <a:ext uri="{FF2B5EF4-FFF2-40B4-BE49-F238E27FC236}">
                <a16:creationId xmlns:a16="http://schemas.microsoft.com/office/drawing/2014/main" id="{76F76312-D691-4B8F-BE95-C9C79DEF0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9" t="1527" r="32287" b="13250"/>
          <a:stretch/>
        </p:blipFill>
        <p:spPr>
          <a:xfrm>
            <a:off x="765810" y="1123645"/>
            <a:ext cx="1995579" cy="1171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914C9-87AB-4BC5-892E-40732A6E237B}"/>
              </a:ext>
            </a:extLst>
          </p:cNvPr>
          <p:cNvSpPr txBox="1"/>
          <p:nvPr/>
        </p:nvSpPr>
        <p:spPr>
          <a:xfrm>
            <a:off x="9195957" y="233338"/>
            <a:ext cx="192369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b="1">
                <a:solidFill>
                  <a:srgbClr val="9ADBA4"/>
                </a:solidFill>
                <a:latin typeface="Arial"/>
                <a:cs typeface="Calibri"/>
              </a:rPr>
              <a:t>LLD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303D1A-E34A-4735-B17D-CD4B683F23FD}"/>
              </a:ext>
            </a:extLst>
          </p:cNvPr>
          <p:cNvGrpSpPr/>
          <p:nvPr/>
        </p:nvGrpSpPr>
        <p:grpSpPr>
          <a:xfrm>
            <a:off x="1236448" y="3786500"/>
            <a:ext cx="1487211" cy="1359329"/>
            <a:chOff x="1267649" y="4723491"/>
            <a:chExt cx="1487211" cy="1359329"/>
          </a:xfrm>
        </p:grpSpPr>
        <p:pic>
          <p:nvPicPr>
            <p:cNvPr id="14" name="Picture 14" descr="A close up of a building&#10;&#10;Description generated with high confidence">
              <a:extLst>
                <a:ext uri="{FF2B5EF4-FFF2-40B4-BE49-F238E27FC236}">
                  <a16:creationId xmlns:a16="http://schemas.microsoft.com/office/drawing/2014/main" id="{EA2F1976-3E0F-4237-B29A-37F0E2AEE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216" t="5941" r="22569" b="-327"/>
            <a:stretch/>
          </p:blipFill>
          <p:spPr>
            <a:xfrm>
              <a:off x="1267649" y="4723491"/>
              <a:ext cx="1487211" cy="135932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5C23BC-5E76-4CE0-A1F3-7F4BC28BE927}"/>
                </a:ext>
              </a:extLst>
            </p:cNvPr>
            <p:cNvGrpSpPr/>
            <p:nvPr/>
          </p:nvGrpSpPr>
          <p:grpSpPr>
            <a:xfrm>
              <a:off x="1526678" y="4855216"/>
              <a:ext cx="955452" cy="493930"/>
              <a:chOff x="1920815" y="7269373"/>
              <a:chExt cx="955452" cy="493930"/>
            </a:xfrm>
          </p:grpSpPr>
          <p:pic>
            <p:nvPicPr>
              <p:cNvPr id="16" name="Picture 16" descr="A close up of a sign&#10;&#10;Description generated with very high confidence">
                <a:extLst>
                  <a:ext uri="{FF2B5EF4-FFF2-40B4-BE49-F238E27FC236}">
                    <a16:creationId xmlns:a16="http://schemas.microsoft.com/office/drawing/2014/main" id="{9516DB18-87A0-4C42-B2E1-4DE044953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815" y="7269373"/>
                <a:ext cx="644107" cy="355209"/>
              </a:xfrm>
              <a:prstGeom prst="rect">
                <a:avLst/>
              </a:prstGeom>
            </p:spPr>
          </p:pic>
          <p:pic>
            <p:nvPicPr>
              <p:cNvPr id="18" name="Picture 18" descr="A picture containing object, clock&#10;&#10;Description generated with very high confidence">
                <a:extLst>
                  <a:ext uri="{FF2B5EF4-FFF2-40B4-BE49-F238E27FC236}">
                    <a16:creationId xmlns:a16="http://schemas.microsoft.com/office/drawing/2014/main" id="{FE9E1CC3-CE19-4938-8B94-FEA5EFF69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5329" y="7484137"/>
                <a:ext cx="370938" cy="279166"/>
              </a:xfrm>
              <a:prstGeom prst="rect">
                <a:avLst/>
              </a:prstGeom>
            </p:spPr>
          </p:pic>
        </p:grpSp>
      </p:grpSp>
      <p:pic>
        <p:nvPicPr>
          <p:cNvPr id="31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28EEC7-66D3-47F0-A420-ED29D9835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740000">
            <a:off x="1698033" y="3336812"/>
            <a:ext cx="480472" cy="354880"/>
          </a:xfrm>
          <a:prstGeom prst="rect">
            <a:avLst/>
          </a:prstGeom>
        </p:spPr>
      </p:pic>
      <p:pic>
        <p:nvPicPr>
          <p:cNvPr id="28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6CD47D-F6B8-4B36-B602-21D67461A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1396" y="3635220"/>
            <a:ext cx="759883" cy="75988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6348AE-E940-4E9E-89A1-A2CB6785FD75}"/>
              </a:ext>
            </a:extLst>
          </p:cNvPr>
          <p:cNvCxnSpPr>
            <a:cxnSpLocks/>
          </p:cNvCxnSpPr>
          <p:nvPr/>
        </p:nvCxnSpPr>
        <p:spPr>
          <a:xfrm flipV="1">
            <a:off x="2581650" y="6051293"/>
            <a:ext cx="2308254" cy="3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082DBB-75E8-49FD-A889-33EAA2C72381}"/>
              </a:ext>
            </a:extLst>
          </p:cNvPr>
          <p:cNvGrpSpPr/>
          <p:nvPr/>
        </p:nvGrpSpPr>
        <p:grpSpPr>
          <a:xfrm>
            <a:off x="4143563" y="1610994"/>
            <a:ext cx="1104182" cy="1434043"/>
            <a:chOff x="6822596" y="673138"/>
            <a:chExt cx="1104182" cy="1434043"/>
          </a:xfrm>
        </p:grpSpPr>
        <p:pic>
          <p:nvPicPr>
            <p:cNvPr id="2" name="Picture 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4F739C1-2FB6-4707-8102-B2365519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55ABDD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148000"/>
                      </a14:imgEffect>
                      <a14:imgEffect>
                        <a14:brightnessContrast bright="100000" contrast="-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9759" y="673138"/>
              <a:ext cx="931653" cy="8741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592DE8-DF45-436F-BF24-5650820540A7}"/>
                </a:ext>
              </a:extLst>
            </p:cNvPr>
            <p:cNvSpPr txBox="1"/>
            <p:nvPr/>
          </p:nvSpPr>
          <p:spPr>
            <a:xfrm>
              <a:off x="6822596" y="1460850"/>
              <a:ext cx="110418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rgbClr val="7CC3DC"/>
                  </a:solidFill>
                  <a:latin typeface="Verdana"/>
                  <a:ea typeface="Verdana"/>
                  <a:cs typeface="Verdana"/>
                </a:rPr>
                <a:t>AZURE</a:t>
              </a:r>
            </a:p>
            <a:p>
              <a:endParaRPr lang="en-US" b="1">
                <a:latin typeface="Verdana"/>
                <a:ea typeface="Verdana"/>
                <a:cs typeface="Verdana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16DCDA9-9DDE-4FC8-820E-6FAF6D1B3249}"/>
              </a:ext>
            </a:extLst>
          </p:cNvPr>
          <p:cNvSpPr txBox="1"/>
          <p:nvPr/>
        </p:nvSpPr>
        <p:spPr>
          <a:xfrm>
            <a:off x="5520198" y="5152189"/>
            <a:ext cx="1045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Arial"/>
                <a:cs typeface="Arial"/>
              </a:rPr>
              <a:t>Internet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D97B86-4297-4DB0-8D94-E137F14AF2CD}"/>
              </a:ext>
            </a:extLst>
          </p:cNvPr>
          <p:cNvCxnSpPr>
            <a:cxnSpLocks/>
          </p:cNvCxnSpPr>
          <p:nvPr/>
        </p:nvCxnSpPr>
        <p:spPr>
          <a:xfrm>
            <a:off x="6973459" y="1731901"/>
            <a:ext cx="2709045" cy="111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738701D-F120-4564-BB2D-4387438E6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583" y="3891095"/>
            <a:ext cx="937453" cy="575069"/>
          </a:xfrm>
          <a:prstGeom prst="rect">
            <a:avLst/>
          </a:prstGeom>
        </p:spPr>
      </p:pic>
      <p:pic>
        <p:nvPicPr>
          <p:cNvPr id="87" name="Picture 8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8F9572D-A56B-4368-A994-CAE3DB9329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8569" y="4399648"/>
            <a:ext cx="1607390" cy="1693653"/>
          </a:xfrm>
          <a:prstGeom prst="rect">
            <a:avLst/>
          </a:prstGeom>
        </p:spPr>
      </p:pic>
      <p:pic>
        <p:nvPicPr>
          <p:cNvPr id="91" name="Picture 9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414950-2BFD-480D-BDBF-EB41026966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4964" y="5543280"/>
            <a:ext cx="802258" cy="759126"/>
          </a:xfrm>
          <a:prstGeom prst="rect">
            <a:avLst/>
          </a:prstGeom>
        </p:spPr>
      </p:pic>
      <p:pic>
        <p:nvPicPr>
          <p:cNvPr id="19" name="Picture 19" descr="A picture containing circuit&#10;&#10;Description generated with very high confidence">
            <a:extLst>
              <a:ext uri="{FF2B5EF4-FFF2-40B4-BE49-F238E27FC236}">
                <a16:creationId xmlns:a16="http://schemas.microsoft.com/office/drawing/2014/main" id="{3A51CA80-0E43-4581-8068-BC884D8C98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3269" t="25091" r="32735" b="38182"/>
          <a:stretch/>
        </p:blipFill>
        <p:spPr>
          <a:xfrm>
            <a:off x="1058099" y="272355"/>
            <a:ext cx="514816" cy="70332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5F56197-B00A-48D1-A7C8-ED638759EFAA}"/>
              </a:ext>
            </a:extLst>
          </p:cNvPr>
          <p:cNvSpPr/>
          <p:nvPr/>
        </p:nvSpPr>
        <p:spPr>
          <a:xfrm>
            <a:off x="9408695" y="6312390"/>
            <a:ext cx="1696526" cy="5319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bg1"/>
                </a:solidFill>
                <a:cs typeface="Calibri"/>
              </a:rPr>
              <a:t>Cliente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7F5D46-1415-42BF-A2FA-CC49917D5D54}"/>
              </a:ext>
            </a:extLst>
          </p:cNvPr>
          <p:cNvGrpSpPr/>
          <p:nvPr/>
        </p:nvGrpSpPr>
        <p:grpSpPr>
          <a:xfrm>
            <a:off x="10178042" y="2796356"/>
            <a:ext cx="1759593" cy="1799004"/>
            <a:chOff x="10151305" y="1421427"/>
            <a:chExt cx="1759593" cy="1799004"/>
          </a:xfrm>
        </p:grpSpPr>
        <p:pic>
          <p:nvPicPr>
            <p:cNvPr id="77" name="Picture 7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5AF5C79-809B-4E12-BB34-0B6AE6AF6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51305" y="1421427"/>
              <a:ext cx="1759593" cy="1799004"/>
            </a:xfrm>
            <a:prstGeom prst="rect">
              <a:avLst/>
            </a:prstGeom>
          </p:spPr>
        </p:pic>
        <p:pic>
          <p:nvPicPr>
            <p:cNvPr id="10" name="Picture 12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5F423DD1-389F-4D8B-92EA-EA8E97F8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38714" y="1836843"/>
              <a:ext cx="399692" cy="356562"/>
            </a:xfrm>
            <a:prstGeom prst="rect">
              <a:avLst/>
            </a:prstGeom>
          </p:spPr>
        </p:pic>
        <p:pic>
          <p:nvPicPr>
            <p:cNvPr id="20" name="Picture 20" descr="A picture containing lamp, light&#10;&#10;Description generated with very high confidence">
              <a:extLst>
                <a:ext uri="{FF2B5EF4-FFF2-40B4-BE49-F238E27FC236}">
                  <a16:creationId xmlns:a16="http://schemas.microsoft.com/office/drawing/2014/main" id="{ACE93CC1-BBC7-411D-A166-C68C1CBF4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57542" y="2011621"/>
              <a:ext cx="491291" cy="451187"/>
            </a:xfrm>
            <a:prstGeom prst="rect">
              <a:avLst/>
            </a:prstGeom>
          </p:spPr>
        </p:pic>
        <p:pic>
          <p:nvPicPr>
            <p:cNvPr id="15" name="Picture 31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B58F3B31-DCC5-4625-892D-2FDDC639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09960" y="2239409"/>
              <a:ext cx="428446" cy="39969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4D6B4E-925F-42AC-88EB-85613EC499FC}"/>
              </a:ext>
            </a:extLst>
          </p:cNvPr>
          <p:cNvGrpSpPr/>
          <p:nvPr/>
        </p:nvGrpSpPr>
        <p:grpSpPr>
          <a:xfrm>
            <a:off x="1585072" y="581025"/>
            <a:ext cx="344021" cy="477930"/>
            <a:chOff x="1766047" y="533400"/>
            <a:chExt cx="286871" cy="27790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3A092CC-EDC3-4F29-ADE5-521144AE7CF6}"/>
                </a:ext>
              </a:extLst>
            </p:cNvPr>
            <p:cNvCxnSpPr/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4D54455-ED41-43A7-8CFE-F60DD8540291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7" y="542364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6" descr="A close up of a mirror&#10;&#10;Description generated with high confidence">
            <a:extLst>
              <a:ext uri="{FF2B5EF4-FFF2-40B4-BE49-F238E27FC236}">
                <a16:creationId xmlns:a16="http://schemas.microsoft.com/office/drawing/2014/main" id="{A068526C-F650-441B-9F28-7D4638B11A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41181" y="3542743"/>
            <a:ext cx="284915" cy="2982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200A569-D8C9-4244-BC41-8059427095B0}"/>
              </a:ext>
            </a:extLst>
          </p:cNvPr>
          <p:cNvSpPr txBox="1"/>
          <p:nvPr/>
        </p:nvSpPr>
        <p:spPr>
          <a:xfrm>
            <a:off x="-2539" y="1588124"/>
            <a:ext cx="9370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Arduino UNO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EE5F57-A84B-4DE2-8E41-5CC8AB57B796}"/>
              </a:ext>
            </a:extLst>
          </p:cNvPr>
          <p:cNvGrpSpPr/>
          <p:nvPr/>
        </p:nvGrpSpPr>
        <p:grpSpPr>
          <a:xfrm>
            <a:off x="8776023" y="3116336"/>
            <a:ext cx="831014" cy="845391"/>
            <a:chOff x="8630753" y="2083380"/>
            <a:chExt cx="831014" cy="845391"/>
          </a:xfrm>
        </p:grpSpPr>
        <p:pic>
          <p:nvPicPr>
            <p:cNvPr id="79" name="Picture 7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E9063F6-164F-40D8-BC09-13D8B241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630753" y="2083380"/>
              <a:ext cx="831014" cy="845391"/>
            </a:xfrm>
            <a:prstGeom prst="rect">
              <a:avLst/>
            </a:prstGeom>
          </p:spPr>
        </p:pic>
        <p:pic>
          <p:nvPicPr>
            <p:cNvPr id="7" name="Picture 1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1C8F9B5-537E-4849-B373-92C2A06C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07570" y="2301815"/>
              <a:ext cx="485956" cy="442823"/>
            </a:xfrm>
            <a:prstGeom prst="rect">
              <a:avLst/>
            </a:prstGeom>
          </p:spPr>
        </p:pic>
      </p:grpSp>
      <p:pic>
        <p:nvPicPr>
          <p:cNvPr id="32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D428B6-5BC0-48D1-A99D-7D5B3BB797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01076" y="3104613"/>
            <a:ext cx="365126" cy="338389"/>
          </a:xfrm>
          <a:prstGeom prst="rect">
            <a:avLst/>
          </a:prstGeom>
        </p:spPr>
      </p:pic>
      <p:pic>
        <p:nvPicPr>
          <p:cNvPr id="41" name="Picture 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2DC4C1B-A795-4382-ADAD-01AEEAE154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40903" y="4708683"/>
            <a:ext cx="1549879" cy="11779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204983-1295-4640-8281-82ACDCEC19C0}"/>
              </a:ext>
            </a:extLst>
          </p:cNvPr>
          <p:cNvGrpSpPr/>
          <p:nvPr/>
        </p:nvGrpSpPr>
        <p:grpSpPr>
          <a:xfrm>
            <a:off x="8406335" y="4372663"/>
            <a:ext cx="1764302" cy="1744968"/>
            <a:chOff x="8379598" y="3116031"/>
            <a:chExt cx="1764302" cy="1744968"/>
          </a:xfrm>
        </p:grpSpPr>
        <p:pic>
          <p:nvPicPr>
            <p:cNvPr id="12" name="Picture 18" descr="A desktop computer sitting on top of a computer&#10;&#10;Description generated with high confidence">
              <a:extLst>
                <a:ext uri="{FF2B5EF4-FFF2-40B4-BE49-F238E27FC236}">
                  <a16:creationId xmlns:a16="http://schemas.microsoft.com/office/drawing/2014/main" id="{6D1DADBB-B14F-442D-AC6E-72D73185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379598" y="3116031"/>
              <a:ext cx="1764302" cy="1744968"/>
            </a:xfrm>
            <a:prstGeom prst="rect">
              <a:avLst/>
            </a:prstGeom>
          </p:spPr>
        </p:pic>
        <p:pic>
          <p:nvPicPr>
            <p:cNvPr id="43" name="Picture 4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E213BE6-CA22-4FCC-961B-60FECFC19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807569" y="3480759"/>
              <a:ext cx="514712" cy="586597"/>
            </a:xfrm>
            <a:prstGeom prst="rect">
              <a:avLst/>
            </a:prstGeom>
          </p:spPr>
        </p:pic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FA10F13-21C3-4D47-A598-73BB787ADCA6}"/>
              </a:ext>
            </a:extLst>
          </p:cNvPr>
          <p:cNvSpPr/>
          <p:nvPr/>
        </p:nvSpPr>
        <p:spPr>
          <a:xfrm>
            <a:off x="5086933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Processamento de Dados</a:t>
            </a:r>
          </a:p>
        </p:txBody>
      </p:sp>
      <p:pic>
        <p:nvPicPr>
          <p:cNvPr id="46" name="Picture 48">
            <a:extLst>
              <a:ext uri="{FF2B5EF4-FFF2-40B4-BE49-F238E27FC236}">
                <a16:creationId xmlns:a16="http://schemas.microsoft.com/office/drawing/2014/main" id="{FECA8558-FDEF-4382-9DD7-AA1F34C73016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-709" t="2158" r="1418" b="2878"/>
          <a:stretch/>
        </p:blipFill>
        <p:spPr>
          <a:xfrm>
            <a:off x="5483236" y="797843"/>
            <a:ext cx="1328515" cy="1257929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B0DF89-FC75-48EA-879B-BA5937B896C7}"/>
              </a:ext>
            </a:extLst>
          </p:cNvPr>
          <p:cNvCxnSpPr>
            <a:cxnSpLocks/>
          </p:cNvCxnSpPr>
          <p:nvPr/>
        </p:nvCxnSpPr>
        <p:spPr>
          <a:xfrm flipH="1" flipV="1">
            <a:off x="6090591" y="2100323"/>
            <a:ext cx="4744" cy="483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6D4765-40BF-4213-B401-290ABD921896}"/>
              </a:ext>
            </a:extLst>
          </p:cNvPr>
          <p:cNvCxnSpPr>
            <a:cxnSpLocks/>
          </p:cNvCxnSpPr>
          <p:nvPr/>
        </p:nvCxnSpPr>
        <p:spPr>
          <a:xfrm flipH="1" flipV="1">
            <a:off x="6031966" y="4624152"/>
            <a:ext cx="0" cy="551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6696DF4-AD6B-4A3D-85F3-260323630288}"/>
              </a:ext>
            </a:extLst>
          </p:cNvPr>
          <p:cNvSpPr txBox="1"/>
          <p:nvPr/>
        </p:nvSpPr>
        <p:spPr>
          <a:xfrm>
            <a:off x="83186" y="2207249"/>
            <a:ext cx="93706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+      </a:t>
            </a:r>
          </a:p>
          <a:p>
            <a:pPr algn="r"/>
            <a:endParaRPr lang="en-US" sz="1200" b="1">
              <a:latin typeface="Arial"/>
              <a:cs typeface="Calibri"/>
            </a:endParaRPr>
          </a:p>
          <a:p>
            <a:pPr algn="r"/>
            <a:r>
              <a:rPr lang="en-US" sz="1200" b="1">
                <a:latin typeface="Arial"/>
                <a:cs typeface="Calibri"/>
              </a:rPr>
              <a:t>Shield CC3000 KEYES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D09B90-71FB-4D9A-8255-D6707759A32E}"/>
              </a:ext>
            </a:extLst>
          </p:cNvPr>
          <p:cNvGrpSpPr/>
          <p:nvPr/>
        </p:nvGrpSpPr>
        <p:grpSpPr>
          <a:xfrm rot="5400000">
            <a:off x="2270584" y="2457598"/>
            <a:ext cx="429747" cy="259081"/>
            <a:chOff x="1766047" y="533400"/>
            <a:chExt cx="286872" cy="27790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BBDBDF3-172B-42DC-AF97-2939BBC7E137}"/>
                </a:ext>
              </a:extLst>
            </p:cNvPr>
            <p:cNvCxnSpPr>
              <a:cxnSpLocks/>
            </p:cNvCxnSpPr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6DC49F-1786-4523-9B89-15E29724279D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8" y="542363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C9F010F-FDEC-421C-9748-DED6388D820C}"/>
              </a:ext>
            </a:extLst>
          </p:cNvPr>
          <p:cNvSpPr txBox="1"/>
          <p:nvPr/>
        </p:nvSpPr>
        <p:spPr>
          <a:xfrm>
            <a:off x="178436" y="3988424"/>
            <a:ext cx="117519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b="1">
                <a:latin typeface="Arial"/>
                <a:ea typeface="Verdana"/>
                <a:cs typeface="Verdana"/>
              </a:rPr>
              <a:t>Notebook HP I7, 4GB RAM com Node.js e IDE Arduino</a:t>
            </a:r>
            <a:endParaRPr lang="en-US" sz="1100" b="1">
              <a:latin typeface="Arial"/>
              <a:cs typeface="Arial"/>
            </a:endParaRPr>
          </a:p>
        </p:txBody>
      </p:sp>
      <p:pic>
        <p:nvPicPr>
          <p:cNvPr id="33" name="Picture 39">
            <a:extLst>
              <a:ext uri="{FF2B5EF4-FFF2-40B4-BE49-F238E27FC236}">
                <a16:creationId xmlns:a16="http://schemas.microsoft.com/office/drawing/2014/main" id="{DFAEC3BB-3F84-48C2-B6A6-6268D534E23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54192" y="5497004"/>
            <a:ext cx="759126" cy="78788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3E1860B-88E7-44DD-BB53-8457D14A1047}"/>
              </a:ext>
            </a:extLst>
          </p:cNvPr>
          <p:cNvSpPr txBox="1"/>
          <p:nvPr/>
        </p:nvSpPr>
        <p:spPr>
          <a:xfrm>
            <a:off x="178436" y="5664824"/>
            <a:ext cx="11751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ea typeface="Verdana"/>
                <a:cs typeface="Verdana"/>
              </a:rPr>
              <a:t>Roteador Wireless 300Mbps</a:t>
            </a:r>
          </a:p>
        </p:txBody>
      </p:sp>
      <p:pic>
        <p:nvPicPr>
          <p:cNvPr id="80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665C87-192C-43F4-A3D9-7CE71A689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740000">
            <a:off x="1792216" y="5148234"/>
            <a:ext cx="289972" cy="231055"/>
          </a:xfrm>
          <a:prstGeom prst="rect">
            <a:avLst/>
          </a:prstGeom>
        </p:spPr>
      </p:pic>
      <p:pic>
        <p:nvPicPr>
          <p:cNvPr id="66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8A353D-B7DF-4976-BBB6-6B7D3180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920000">
            <a:off x="9682568" y="1668679"/>
            <a:ext cx="1003744" cy="77418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0FF39C9-3E3B-4476-85A7-5A8595BE4691}"/>
              </a:ext>
            </a:extLst>
          </p:cNvPr>
          <p:cNvSpPr/>
          <p:nvPr/>
        </p:nvSpPr>
        <p:spPr>
          <a:xfrm>
            <a:off x="882921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Captura de Dados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DBAFF8-8044-4869-BC76-85A59E4D5B7D}"/>
              </a:ext>
            </a:extLst>
          </p:cNvPr>
          <p:cNvSpPr txBox="1"/>
          <p:nvPr/>
        </p:nvSpPr>
        <p:spPr>
          <a:xfrm>
            <a:off x="2057400" y="581025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FF5D71-7022-4BA8-8D6D-43F3C77ABD76}"/>
              </a:ext>
            </a:extLst>
          </p:cNvPr>
          <p:cNvSpPr txBox="1"/>
          <p:nvPr/>
        </p:nvSpPr>
        <p:spPr>
          <a:xfrm>
            <a:off x="2676525" y="2447924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pic>
        <p:nvPicPr>
          <p:cNvPr id="1026" name="Picture 2" descr="Conecte o seu Arduino na rede wireless com o Wifi Shield CC3000 ...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45" y="2359706"/>
            <a:ext cx="1174966" cy="95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25" y="2923191"/>
            <a:ext cx="1588226" cy="929166"/>
          </a:xfrm>
          <a:prstGeom prst="rect">
            <a:avLst/>
          </a:prstGeom>
        </p:spPr>
      </p:pic>
      <p:sp>
        <p:nvSpPr>
          <p:cNvPr id="69" name="Retângulo 68">
            <a:extLst>
              <a:ext uri="{FF2B5EF4-FFF2-40B4-BE49-F238E27FC236}">
                <a16:creationId xmlns:a16="http://schemas.microsoft.com/office/drawing/2014/main" id="{65A67CE7-0125-4CE6-A8DF-5A7B96852F38}"/>
              </a:ext>
            </a:extLst>
          </p:cNvPr>
          <p:cNvSpPr/>
          <p:nvPr/>
        </p:nvSpPr>
        <p:spPr>
          <a:xfrm>
            <a:off x="8286599" y="211076"/>
            <a:ext cx="3889261" cy="666451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64066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2870400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0" t="15298" r="15013" b="15624"/>
          <a:stretch/>
        </p:blipFill>
        <p:spPr>
          <a:xfrm>
            <a:off x="2998581" y="4349849"/>
            <a:ext cx="1927977" cy="19161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Retângulo 25"/>
          <p:cNvSpPr/>
          <p:nvPr/>
        </p:nvSpPr>
        <p:spPr>
          <a:xfrm>
            <a:off x="7877907" y="3464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25073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315727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t="15906" r="16106" b="16294"/>
          <a:stretch/>
        </p:blipFill>
        <p:spPr>
          <a:xfrm>
            <a:off x="591317" y="1333958"/>
            <a:ext cx="1848800" cy="184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4" t="16121" r="15874" b="16100"/>
          <a:stretch/>
        </p:blipFill>
        <p:spPr>
          <a:xfrm>
            <a:off x="2986969" y="1336778"/>
            <a:ext cx="1868594" cy="18567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2" t="15932" r="15866" b="15709"/>
          <a:stretch/>
        </p:blipFill>
        <p:spPr>
          <a:xfrm>
            <a:off x="5450765" y="1289271"/>
            <a:ext cx="1912141" cy="1904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15788" r="15652" b="15690"/>
          <a:stretch/>
        </p:blipFill>
        <p:spPr>
          <a:xfrm>
            <a:off x="5458682" y="4366000"/>
            <a:ext cx="1904224" cy="19002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CaixaDeTexto 29"/>
          <p:cNvSpPr txBox="1"/>
          <p:nvPr/>
        </p:nvSpPr>
        <p:spPr>
          <a:xfrm>
            <a:off x="1377370" y="-2064"/>
            <a:ext cx="5062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INTEGRANTES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8078839" y="108741"/>
            <a:ext cx="3991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FERRAMENTAS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23" y="1336419"/>
            <a:ext cx="2850661" cy="484612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8849386" y="174827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divisão de tarefas</a:t>
            </a:r>
          </a:p>
        </p:txBody>
      </p:sp>
      <p:pic>
        <p:nvPicPr>
          <p:cNvPr id="2050" name="Picture 2" descr="Github Logo Png - Github, Transparent Png - kind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800" r="98400">
                        <a14:foregroundMark x1="48600" y1="51786" x2="48600" y2="51786"/>
                        <a14:foregroundMark x1="54000" y1="53929" x2="54000" y2="53929"/>
                        <a14:foregroundMark x1="54600" y1="40000" x2="54600" y2="40000"/>
                        <a14:foregroundMark x1="60000" y1="50357" x2="60000" y2="50357"/>
                        <a14:foregroundMark x1="66600" y1="48929" x2="66600" y2="48929"/>
                        <a14:foregroundMark x1="78600" y1="55357" x2="78600" y2="55357"/>
                        <a14:foregroundMark x1="90800" y1="59286" x2="90800" y2="59286"/>
                      </a14:backgroundRemoval>
                    </a14:imgEffect>
                    <a14:imgEffect>
                      <a14:colorTemperature colorTemp="114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86" b="20096"/>
          <a:stretch/>
        </p:blipFill>
        <p:spPr bwMode="auto">
          <a:xfrm>
            <a:off x="9176623" y="3086691"/>
            <a:ext cx="1974436" cy="6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/>
          <p:cNvSpPr txBox="1"/>
          <p:nvPr/>
        </p:nvSpPr>
        <p:spPr>
          <a:xfrm>
            <a:off x="8934326" y="378799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compartilhamento</a:t>
            </a:r>
          </a:p>
        </p:txBody>
      </p:sp>
      <p:pic>
        <p:nvPicPr>
          <p:cNvPr id="2052" name="Picture 4" descr="수업 방해 없는 원활한 쌍방향 원격 수업을 위한 ZOOM 설정의 모든 것 ...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686" b="90052" l="1278" r="96965">
                        <a14:foregroundMark x1="41374" y1="42670" x2="41374" y2="42670"/>
                        <a14:foregroundMark x1="36901" y1="54188" x2="36901" y2="54188"/>
                        <a14:foregroundMark x1="48243" y1="51832" x2="48243" y2="51832"/>
                        <a14:foregroundMark x1="63898" y1="50785" x2="63898" y2="50785"/>
                        <a14:foregroundMark x1="77316" y1="43979" x2="77316" y2="43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28822"/>
          <a:stretch/>
        </p:blipFill>
        <p:spPr bwMode="auto">
          <a:xfrm>
            <a:off x="9144952" y="5125534"/>
            <a:ext cx="2037777" cy="6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ixaDeTexto 36"/>
          <p:cNvSpPr txBox="1"/>
          <p:nvPr/>
        </p:nvSpPr>
        <p:spPr>
          <a:xfrm>
            <a:off x="8934326" y="5770391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reuniões</a:t>
            </a:r>
          </a:p>
        </p:txBody>
      </p:sp>
      <p:pic>
        <p:nvPicPr>
          <p:cNvPr id="4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988517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3396329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5867288" y="3459947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" y="3959238"/>
            <a:ext cx="2713789" cy="27137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8855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2870400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7877907" y="3464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25073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315727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t="15906" r="16106" b="16294"/>
          <a:stretch/>
        </p:blipFill>
        <p:spPr>
          <a:xfrm>
            <a:off x="591317" y="1333958"/>
            <a:ext cx="1848800" cy="184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15788" r="15652" b="15690"/>
          <a:stretch/>
        </p:blipFill>
        <p:spPr>
          <a:xfrm>
            <a:off x="5458682" y="4366000"/>
            <a:ext cx="1904224" cy="19002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CaixaDeTexto 29"/>
          <p:cNvSpPr txBox="1"/>
          <p:nvPr/>
        </p:nvSpPr>
        <p:spPr>
          <a:xfrm>
            <a:off x="1467017" y="60689"/>
            <a:ext cx="5125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INTEGRANTES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8060909" y="81847"/>
            <a:ext cx="4000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FERRAMENTAS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849386" y="174827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divisão de tarefas</a:t>
            </a:r>
          </a:p>
        </p:txBody>
      </p:sp>
      <p:pic>
        <p:nvPicPr>
          <p:cNvPr id="2050" name="Picture 2" descr="Github Logo Png - Github, Transparent Png - kind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800" r="98400">
                        <a14:foregroundMark x1="48600" y1="51786" x2="48600" y2="51786"/>
                        <a14:foregroundMark x1="54000" y1="53929" x2="54000" y2="53929"/>
                        <a14:foregroundMark x1="54600" y1="40000" x2="54600" y2="40000"/>
                        <a14:foregroundMark x1="60000" y1="50357" x2="60000" y2="50357"/>
                        <a14:foregroundMark x1="66600" y1="48929" x2="66600" y2="48929"/>
                        <a14:foregroundMark x1="78600" y1="55357" x2="78600" y2="55357"/>
                        <a14:foregroundMark x1="90800" y1="59286" x2="90800" y2="59286"/>
                      </a14:backgroundRemoval>
                    </a14:imgEffect>
                    <a14:imgEffect>
                      <a14:colorTemperature colorTemp="114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86" b="20096"/>
          <a:stretch/>
        </p:blipFill>
        <p:spPr bwMode="auto">
          <a:xfrm>
            <a:off x="9176623" y="3086691"/>
            <a:ext cx="1974436" cy="6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/>
          <p:cNvSpPr txBox="1"/>
          <p:nvPr/>
        </p:nvSpPr>
        <p:spPr>
          <a:xfrm>
            <a:off x="8934326" y="378799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compartilhamento</a:t>
            </a:r>
          </a:p>
        </p:txBody>
      </p:sp>
      <p:sp>
        <p:nvSpPr>
          <p:cNvPr id="37" name="CaixaDeTexto 36"/>
          <p:cNvSpPr txBox="1"/>
          <p:nvPr/>
        </p:nvSpPr>
        <p:spPr>
          <a:xfrm>
            <a:off x="8934326" y="5770391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reuniões</a:t>
            </a:r>
          </a:p>
        </p:txBody>
      </p:sp>
      <p:pic>
        <p:nvPicPr>
          <p:cNvPr id="4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988517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3396329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5867288" y="3459947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 picture containing screen, front, television, table&#10;&#10;Description automatically generated">
            <a:extLst>
              <a:ext uri="{FF2B5EF4-FFF2-40B4-BE49-F238E27FC236}">
                <a16:creationId xmlns:a16="http://schemas.microsoft.com/office/drawing/2014/main" id="{7495C895-507C-43BF-BE52-51B89EE4A6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982" t="28117" r="31579" b="15617"/>
          <a:stretch/>
        </p:blipFill>
        <p:spPr>
          <a:xfrm>
            <a:off x="425073" y="4290066"/>
            <a:ext cx="2327893" cy="20625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A45C2A7-76A3-4431-8950-8D633728B1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706" t="25954" r="36275" b="14885"/>
          <a:stretch/>
        </p:blipFill>
        <p:spPr>
          <a:xfrm>
            <a:off x="2985248" y="1242066"/>
            <a:ext cx="2133603" cy="21778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A752D1-6B70-4F96-B4E1-76F5B13F7A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379" t="28244" r="36928" b="13359"/>
          <a:stretch/>
        </p:blipFill>
        <p:spPr>
          <a:xfrm>
            <a:off x="2877672" y="4290067"/>
            <a:ext cx="2133600" cy="22227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333A5E2E-CF1B-4178-A5F1-6301CFD0CB8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379" t="27099" r="35948" b="14885"/>
          <a:stretch/>
        </p:blipFill>
        <p:spPr>
          <a:xfrm>
            <a:off x="5334002" y="1331712"/>
            <a:ext cx="2151528" cy="21779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7634665E-0498-442D-BCD5-505EDACFC7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2636" y="754604"/>
            <a:ext cx="2357718" cy="1242957"/>
          </a:xfrm>
          <a:prstGeom prst="rect">
            <a:avLst/>
          </a:prstGeom>
        </p:spPr>
      </p:pic>
      <p:pic>
        <p:nvPicPr>
          <p:cNvPr id="12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843F27-0008-41BD-9DB4-23C4BA1676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189" b="17500"/>
          <a:stretch/>
        </p:blipFill>
        <p:spPr>
          <a:xfrm>
            <a:off x="8794376" y="4672180"/>
            <a:ext cx="2545981" cy="118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07178"/>
              </p:ext>
            </p:extLst>
          </p:nvPr>
        </p:nvGraphicFramePr>
        <p:xfrm>
          <a:off x="1879181" y="2255284"/>
          <a:ext cx="8433639" cy="3877298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35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4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46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373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ID</a:t>
                      </a:r>
                      <a:endParaRPr lang="pt-BR" sz="24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36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Requisito</a:t>
                      </a:r>
                      <a:endParaRPr lang="pt-BR" sz="36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Classificação</a:t>
                      </a:r>
                      <a:endParaRPr lang="pt-BR" sz="18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Dificuldade</a:t>
                      </a:r>
                      <a:endParaRPr lang="pt-BR" sz="18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1</a:t>
                      </a:r>
                      <a:endParaRPr lang="pt-BR" sz="12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Atualização do site institucional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2</a:t>
                      </a:r>
                      <a:endParaRPr lang="pt-BR" sz="12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Atualizar da página de Cadastro e Login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Importante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3</a:t>
                      </a:r>
                      <a:endParaRPr lang="pt-BR" sz="12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Interface de Dados Histórico para consulta do usuário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4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Interface de Dados Online para consulta para o usuário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5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Dashboard (umidade e temperatura do solo/ar)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6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Edição do tipo de produto/planta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Importante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7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Previsão do tempo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Desejável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8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8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Simulador dos sensores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Importante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13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980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9</a:t>
                      </a: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Setor Financeiro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Desejável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8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424226"/>
                  </a:ext>
                </a:extLst>
              </a:tr>
              <a:tr h="24208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10</a:t>
                      </a:r>
                      <a:endParaRPr lang="pt-BR" sz="12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O software deve enviar e-mails para comunicar o usuário sobre previsões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Desejável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8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11</a:t>
                      </a:r>
                      <a:endParaRPr lang="pt-BR" sz="1200" b="1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Interface de Dados (Local)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12</a:t>
                      </a:r>
                      <a:endParaRPr lang="en-US" sz="2000"/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Atualização de banco de dados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13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98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13</a:t>
                      </a:r>
                      <a:endParaRPr lang="en-US" sz="2000"/>
                    </a:p>
                  </a:txBody>
                  <a:tcPr marL="5795" marR="5795" marT="5795" marB="2781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Atualizar ferramenta de suporte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9ADBA4"/>
                          </a:solidFill>
                          <a:latin typeface="Bahnschrift SemiBold SemiConden"/>
                        </a:rPr>
                        <a:t>Importante</a:t>
                      </a:r>
                      <a:endParaRPr lang="pt-BR" sz="1200" b="0" i="0" u="none" strike="noStrike">
                        <a:solidFill>
                          <a:srgbClr val="9ADBA4"/>
                        </a:solidFill>
                        <a:latin typeface="Bahnschrift SemiBold SemiConden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9ADBA4"/>
                          </a:solidFill>
                          <a:latin typeface="Bahnschrift SemiBold SemiConden"/>
                          <a:cs typeface="Arial"/>
                        </a:rPr>
                        <a:t>5</a:t>
                      </a:r>
                    </a:p>
                  </a:txBody>
                  <a:tcPr marL="5795" marR="5795" marT="5795" marB="2781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011735" y="296791"/>
            <a:ext cx="4329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 BACKLOG</a:t>
            </a:r>
            <a:endParaRPr lang="pt-BR" sz="360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0613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63B016B9E10D44AF2D6A2076639652" ma:contentTypeVersion="5" ma:contentTypeDescription="Create a new document." ma:contentTypeScope="" ma:versionID="f64f37cbed3bd232caf78c96d6b31d4b">
  <xsd:schema xmlns:xsd="http://www.w3.org/2001/XMLSchema" xmlns:xs="http://www.w3.org/2001/XMLSchema" xmlns:p="http://schemas.microsoft.com/office/2006/metadata/properties" xmlns:ns3="1f168f81-3f83-4b33-9f0c-ec152bce3f98" xmlns:ns4="86822d51-02f5-488a-80f3-0b621e7c317a" targetNamespace="http://schemas.microsoft.com/office/2006/metadata/properties" ma:root="true" ma:fieldsID="7c86bf5a30bc404c6b09642f478cc5b0" ns3:_="" ns4:_="">
    <xsd:import namespace="1f168f81-3f83-4b33-9f0c-ec152bce3f98"/>
    <xsd:import namespace="86822d51-02f5-488a-80f3-0b621e7c31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68f81-3f83-4b33-9f0c-ec152bce3f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22d51-02f5-488a-80f3-0b621e7c317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8EDF6F-2182-4DD7-A7D1-ED5F9BBF360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9F4B594-D149-45CB-B1E7-C3B13ADE6C7C}">
  <ds:schemaRefs>
    <ds:schemaRef ds:uri="1f168f81-3f83-4b33-9f0c-ec152bce3f98"/>
    <ds:schemaRef ds:uri="86822d51-02f5-488a-80f3-0b621e7c31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8869CE8-D428-4D77-A6BA-1A6ED8E375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1328</Words>
  <Application>Microsoft Office PowerPoint</Application>
  <PresentationFormat>Widescreen</PresentationFormat>
  <Paragraphs>409</Paragraphs>
  <Slides>36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6" baseType="lpstr">
      <vt:lpstr>Arial</vt:lpstr>
      <vt:lpstr>Arial Rounded MT Bold</vt:lpstr>
      <vt:lpstr>Asap</vt:lpstr>
      <vt:lpstr>Bahnschrift SemiBold SemiConden</vt:lpstr>
      <vt:lpstr>Calibri</vt:lpstr>
      <vt:lpstr>Calibri Light</vt:lpstr>
      <vt:lpstr>Courier New</vt:lpstr>
      <vt:lpstr>Helvetica</vt:lpstr>
      <vt:lpstr>Verdana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CARLOS EDUARDO MARQUES DE SANTANA .</cp:lastModifiedBy>
  <cp:revision>18</cp:revision>
  <dcterms:created xsi:type="dcterms:W3CDTF">2020-04-06T00:51:41Z</dcterms:created>
  <dcterms:modified xsi:type="dcterms:W3CDTF">2020-09-15T12:27:05Z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0x010100A663B016B9E10D44AF2D6A2076639652</vt:lpwstr>
  </property>
</Properties>
</file>